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4072" r:id="rId1"/>
    <p:sldMasterId id="2147484085" r:id="rId2"/>
    <p:sldMasterId id="2147484101" r:id="rId3"/>
  </p:sldMasterIdLst>
  <p:notesMasterIdLst>
    <p:notesMasterId r:id="rId45"/>
  </p:notesMasterIdLst>
  <p:handoutMasterIdLst>
    <p:handoutMasterId r:id="rId46"/>
  </p:handoutMasterIdLst>
  <p:sldIdLst>
    <p:sldId id="330" r:id="rId4"/>
    <p:sldId id="436" r:id="rId5"/>
    <p:sldId id="445" r:id="rId6"/>
    <p:sldId id="446" r:id="rId7"/>
    <p:sldId id="447" r:id="rId8"/>
    <p:sldId id="448" r:id="rId9"/>
    <p:sldId id="450" r:id="rId10"/>
    <p:sldId id="451" r:id="rId11"/>
    <p:sldId id="453" r:id="rId12"/>
    <p:sldId id="454" r:id="rId13"/>
    <p:sldId id="455" r:id="rId14"/>
    <p:sldId id="456" r:id="rId15"/>
    <p:sldId id="457" r:id="rId16"/>
    <p:sldId id="459" r:id="rId17"/>
    <p:sldId id="460" r:id="rId18"/>
    <p:sldId id="461" r:id="rId19"/>
    <p:sldId id="462" r:id="rId20"/>
    <p:sldId id="463" r:id="rId21"/>
    <p:sldId id="464" r:id="rId22"/>
    <p:sldId id="465" r:id="rId23"/>
    <p:sldId id="466" r:id="rId24"/>
    <p:sldId id="467" r:id="rId25"/>
    <p:sldId id="468" r:id="rId26"/>
    <p:sldId id="469" r:id="rId27"/>
    <p:sldId id="470" r:id="rId28"/>
    <p:sldId id="471" r:id="rId29"/>
    <p:sldId id="472" r:id="rId30"/>
    <p:sldId id="473" r:id="rId31"/>
    <p:sldId id="474" r:id="rId32"/>
    <p:sldId id="475" r:id="rId33"/>
    <p:sldId id="476" r:id="rId34"/>
    <p:sldId id="477" r:id="rId35"/>
    <p:sldId id="478" r:id="rId36"/>
    <p:sldId id="479" r:id="rId37"/>
    <p:sldId id="480" r:id="rId38"/>
    <p:sldId id="481" r:id="rId39"/>
    <p:sldId id="483" r:id="rId40"/>
    <p:sldId id="484" r:id="rId41"/>
    <p:sldId id="485" r:id="rId42"/>
    <p:sldId id="486" r:id="rId43"/>
    <p:sldId id="487" r:id="rId4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109" d="100"/>
          <a:sy n="109" d="100"/>
        </p:scale>
        <p:origin x="1530"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0</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5.1.2 – Protecting the Corporate World</a:t>
            </a:r>
          </a:p>
          <a:p>
            <a:pPr>
              <a:lnSpc>
                <a:spcPct val="80000"/>
              </a:lnSpc>
              <a:buFontTx/>
              <a:buNone/>
            </a:pPr>
            <a:r>
              <a:rPr lang="en-US" dirty="0">
                <a:latin typeface="Arial" charset="0"/>
              </a:rPr>
              <a:t>5.1.2.2</a:t>
            </a:r>
            <a:r>
              <a:rPr lang="en-US" baseline="0" dirty="0">
                <a:latin typeface="Arial" charset="0"/>
              </a:rPr>
              <a:t> – Physical Security</a:t>
            </a:r>
            <a:endParaRPr lang="en-US" dirty="0"/>
          </a:p>
        </p:txBody>
      </p:sp>
    </p:spTree>
    <p:extLst>
      <p:ext uri="{BB962C8B-B14F-4D97-AF65-F5344CB8AC3E}">
        <p14:creationId xmlns:p14="http://schemas.microsoft.com/office/powerpoint/2010/main" val="55522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5.1.2 – Protecting the Corporate World</a:t>
            </a:r>
          </a:p>
          <a:p>
            <a:pPr>
              <a:lnSpc>
                <a:spcPct val="80000"/>
              </a:lnSpc>
              <a:buFontTx/>
              <a:buNone/>
            </a:pPr>
            <a:r>
              <a:rPr lang="en-US" dirty="0">
                <a:latin typeface="Arial" charset="0"/>
              </a:rPr>
              <a:t>5.1.2.3</a:t>
            </a:r>
            <a:r>
              <a:rPr lang="en-US" baseline="0" dirty="0">
                <a:latin typeface="Arial" charset="0"/>
              </a:rPr>
              <a:t> – Challenges of Securing IoT Devices</a:t>
            </a:r>
            <a:endParaRPr lang="en-US" dirty="0"/>
          </a:p>
        </p:txBody>
      </p:sp>
    </p:spTree>
    <p:extLst>
      <p:ext uri="{BB962C8B-B14F-4D97-AF65-F5344CB8AC3E}">
        <p14:creationId xmlns:p14="http://schemas.microsoft.com/office/powerpoint/2010/main" val="4196747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5.1.2 – Protecting the Corporate World</a:t>
            </a:r>
          </a:p>
          <a:p>
            <a:pPr>
              <a:lnSpc>
                <a:spcPct val="80000"/>
              </a:lnSpc>
              <a:buFontTx/>
              <a:buNone/>
            </a:pPr>
            <a:r>
              <a:rPr lang="en-US" dirty="0">
                <a:latin typeface="Arial" charset="0"/>
              </a:rPr>
              <a:t>5.1.2.4</a:t>
            </a:r>
            <a:r>
              <a:rPr lang="en-US" baseline="0" dirty="0">
                <a:latin typeface="Arial" charset="0"/>
              </a:rPr>
              <a:t> – Safe Wi-Fi Usage</a:t>
            </a:r>
            <a:endParaRPr lang="en-US" dirty="0"/>
          </a:p>
        </p:txBody>
      </p:sp>
    </p:spTree>
    <p:extLst>
      <p:ext uri="{BB962C8B-B14F-4D97-AF65-F5344CB8AC3E}">
        <p14:creationId xmlns:p14="http://schemas.microsoft.com/office/powerpoint/2010/main" val="1330717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5.1.2 – Protecting the Corporate World</a:t>
            </a:r>
          </a:p>
          <a:p>
            <a:pPr>
              <a:lnSpc>
                <a:spcPct val="80000"/>
              </a:lnSpc>
              <a:buFontTx/>
              <a:buNone/>
            </a:pPr>
            <a:r>
              <a:rPr lang="en-US" dirty="0">
                <a:latin typeface="Arial" charset="0"/>
              </a:rPr>
              <a:t>5.1.2.5</a:t>
            </a:r>
            <a:r>
              <a:rPr lang="en-US" baseline="0" dirty="0">
                <a:latin typeface="Arial" charset="0"/>
              </a:rPr>
              <a:t> – Protecting Devices</a:t>
            </a:r>
            <a:endParaRPr lang="en-US" dirty="0"/>
          </a:p>
        </p:txBody>
      </p:sp>
    </p:spTree>
    <p:extLst>
      <p:ext uri="{BB962C8B-B14F-4D97-AF65-F5344CB8AC3E}">
        <p14:creationId xmlns:p14="http://schemas.microsoft.com/office/powerpoint/2010/main" val="51207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5.1.3 – Securing Personal Data and Devices</a:t>
            </a:r>
          </a:p>
          <a:p>
            <a:pPr>
              <a:lnSpc>
                <a:spcPct val="80000"/>
              </a:lnSpc>
              <a:buFontTx/>
              <a:buNone/>
            </a:pPr>
            <a:r>
              <a:rPr lang="en-US" dirty="0">
                <a:latin typeface="Arial" charset="0"/>
              </a:rPr>
              <a:t>5.1.3.3</a:t>
            </a:r>
            <a:r>
              <a:rPr lang="en-US" baseline="0" dirty="0">
                <a:latin typeface="Arial" charset="0"/>
              </a:rPr>
              <a:t> – Smart Homes</a:t>
            </a:r>
            <a:endParaRPr lang="en-US" dirty="0"/>
          </a:p>
        </p:txBody>
      </p:sp>
    </p:spTree>
    <p:extLst>
      <p:ext uri="{BB962C8B-B14F-4D97-AF65-F5344CB8AC3E}">
        <p14:creationId xmlns:p14="http://schemas.microsoft.com/office/powerpoint/2010/main" val="134392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5.1.3 – Securing Personal Data and Devices</a:t>
            </a:r>
          </a:p>
          <a:p>
            <a:pPr>
              <a:lnSpc>
                <a:spcPct val="80000"/>
              </a:lnSpc>
              <a:buFontTx/>
              <a:buNone/>
            </a:pPr>
            <a:r>
              <a:rPr lang="en-US" dirty="0">
                <a:latin typeface="Arial" charset="0"/>
              </a:rPr>
              <a:t>5.1.3.4</a:t>
            </a:r>
            <a:r>
              <a:rPr lang="en-US" baseline="0" dirty="0">
                <a:latin typeface="Arial" charset="0"/>
              </a:rPr>
              <a:t> – Public Hotspots</a:t>
            </a:r>
            <a:endParaRPr lang="en-US" dirty="0"/>
          </a:p>
        </p:txBody>
      </p:sp>
    </p:spTree>
    <p:extLst>
      <p:ext uri="{BB962C8B-B14F-4D97-AF65-F5344CB8AC3E}">
        <p14:creationId xmlns:p14="http://schemas.microsoft.com/office/powerpoint/2010/main" val="68514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5.1.3 – Securing Personal Data and Devices</a:t>
            </a:r>
          </a:p>
          <a:p>
            <a:pPr>
              <a:lnSpc>
                <a:spcPct val="80000"/>
              </a:lnSpc>
              <a:buFontTx/>
              <a:buNone/>
            </a:pPr>
            <a:r>
              <a:rPr lang="en-US" dirty="0">
                <a:latin typeface="Arial" charset="0"/>
              </a:rPr>
              <a:t>5.1.3.5</a:t>
            </a:r>
            <a:r>
              <a:rPr lang="en-US" baseline="0" dirty="0">
                <a:latin typeface="Arial" charset="0"/>
              </a:rPr>
              <a:t> – Setting up a VPN on Smartphones</a:t>
            </a:r>
            <a:endParaRPr lang="en-US" dirty="0"/>
          </a:p>
        </p:txBody>
      </p:sp>
    </p:spTree>
    <p:extLst>
      <p:ext uri="{BB962C8B-B14F-4D97-AF65-F5344CB8AC3E}">
        <p14:creationId xmlns:p14="http://schemas.microsoft.com/office/powerpoint/2010/main" val="222830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5.1.3 – Securing Personal Data and Devices</a:t>
            </a:r>
          </a:p>
          <a:p>
            <a:pPr>
              <a:lnSpc>
                <a:spcPct val="80000"/>
              </a:lnSpc>
              <a:buFontTx/>
              <a:buNone/>
            </a:pPr>
            <a:r>
              <a:rPr lang="en-US" dirty="0">
                <a:latin typeface="Arial" charset="0"/>
              </a:rPr>
              <a:t>5.1.3.6</a:t>
            </a:r>
            <a:r>
              <a:rPr lang="en-US" baseline="0" dirty="0">
                <a:latin typeface="Arial" charset="0"/>
              </a:rPr>
              <a:t> – Lab - Discover Your Own Risky Online Behavior</a:t>
            </a:r>
            <a:endParaRPr lang="en-US" dirty="0"/>
          </a:p>
        </p:txBody>
      </p:sp>
    </p:spTree>
    <p:extLst>
      <p:ext uri="{BB962C8B-B14F-4D97-AF65-F5344CB8AC3E}">
        <p14:creationId xmlns:p14="http://schemas.microsoft.com/office/powerpoint/2010/main" val="335884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Everything Needs to be Secured</a:t>
            </a:r>
          </a:p>
          <a:p>
            <a:pPr>
              <a:buFontTx/>
              <a:buNone/>
            </a:pPr>
            <a:r>
              <a:rPr lang="en-US" sz="1200" b="0" dirty="0"/>
              <a:t>5.2 -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16006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a:t>
            </a:r>
            <a:r>
              <a:rPr lang="en-US" dirty="0"/>
              <a:t> Everything Needs to be Secured</a:t>
            </a:r>
            <a:endParaRPr lang="en-GB" b="0" dirty="0"/>
          </a:p>
          <a:p>
            <a:r>
              <a:rPr lang="en-US" dirty="0"/>
              <a:t>5.2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358539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2691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a:t>
            </a:r>
            <a:r>
              <a:rPr lang="en-US" dirty="0"/>
              <a:t> Everything Needs to be Secured</a:t>
            </a:r>
            <a:endParaRPr lang="en-GB" b="0" dirty="0"/>
          </a:p>
          <a:p>
            <a:r>
              <a:rPr lang="en-US" dirty="0"/>
              <a:t>5.2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36439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a:t>
            </a:r>
            <a:r>
              <a:rPr lang="en-US" dirty="0"/>
              <a:t> Everything Needs to be Secured</a:t>
            </a:r>
            <a:endParaRPr lang="en-GB" b="0" dirty="0"/>
          </a:p>
          <a:p>
            <a:r>
              <a:rPr lang="en-US" dirty="0"/>
              <a:t>5.2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011443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6: Educational and Business Opportunities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73010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23</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6: Educational and Business Opportunities</a:t>
            </a:r>
          </a:p>
          <a:p>
            <a:endParaRPr lang="en-GB" dirty="0"/>
          </a:p>
        </p:txBody>
      </p:sp>
    </p:spTree>
    <p:extLst>
      <p:ext uri="{BB962C8B-B14F-4D97-AF65-F5344CB8AC3E}">
        <p14:creationId xmlns:p14="http://schemas.microsoft.com/office/powerpoint/2010/main" val="3926334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Educational and Business Opportunities</a:t>
            </a:r>
            <a:endParaRPr lang="en-GB" b="0" dirty="0"/>
          </a:p>
          <a:p>
            <a:pPr>
              <a:buFontTx/>
              <a:buNone/>
            </a:pPr>
            <a:r>
              <a:rPr lang="en-US" sz="1200" b="0" dirty="0"/>
              <a:t>6.1 – </a:t>
            </a:r>
            <a:r>
              <a:rPr lang="en-CA" sz="1200" b="0" dirty="0"/>
              <a:t>Where Can I Go from Here?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88516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6.1.1.1</a:t>
            </a:r>
            <a:r>
              <a:rPr lang="en-US" baseline="0" dirty="0">
                <a:latin typeface="Arial" charset="0"/>
              </a:rPr>
              <a:t> – Become an Informed Consumer</a:t>
            </a:r>
          </a:p>
          <a:p>
            <a:pPr>
              <a:lnSpc>
                <a:spcPct val="80000"/>
              </a:lnSpc>
              <a:buFontTx/>
              <a:buNone/>
            </a:pPr>
            <a:endParaRPr lang="en-US" dirty="0"/>
          </a:p>
        </p:txBody>
      </p:sp>
    </p:spTree>
    <p:extLst>
      <p:ext uri="{BB962C8B-B14F-4D97-AF65-F5344CB8AC3E}">
        <p14:creationId xmlns:p14="http://schemas.microsoft.com/office/powerpoint/2010/main" val="1460287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6.1.1.2</a:t>
            </a:r>
            <a:r>
              <a:rPr lang="en-US" baseline="0" dirty="0">
                <a:latin typeface="Arial" charset="0"/>
              </a:rPr>
              <a:t> – Challenges in the Digitized World</a:t>
            </a:r>
          </a:p>
          <a:p>
            <a:pPr>
              <a:lnSpc>
                <a:spcPct val="80000"/>
              </a:lnSpc>
              <a:buFontTx/>
              <a:buNone/>
            </a:pPr>
            <a:endParaRPr lang="en-US" dirty="0"/>
          </a:p>
        </p:txBody>
      </p:sp>
    </p:spTree>
    <p:extLst>
      <p:ext uri="{BB962C8B-B14F-4D97-AF65-F5344CB8AC3E}">
        <p14:creationId xmlns:p14="http://schemas.microsoft.com/office/powerpoint/2010/main" val="1161952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6.1.1.3</a:t>
            </a:r>
            <a:r>
              <a:rPr lang="en-US" baseline="0" dirty="0">
                <a:latin typeface="Arial" charset="0"/>
              </a:rPr>
              <a:t> – The Evolving Job Market</a:t>
            </a:r>
          </a:p>
          <a:p>
            <a:pPr>
              <a:lnSpc>
                <a:spcPct val="80000"/>
              </a:lnSpc>
              <a:buFontTx/>
              <a:buNone/>
            </a:pPr>
            <a:endParaRPr lang="en-US" dirty="0"/>
          </a:p>
        </p:txBody>
      </p:sp>
    </p:spTree>
    <p:extLst>
      <p:ext uri="{BB962C8B-B14F-4D97-AF65-F5344CB8AC3E}">
        <p14:creationId xmlns:p14="http://schemas.microsoft.com/office/powerpoint/2010/main" val="579628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6.1.1.3</a:t>
            </a:r>
            <a:r>
              <a:rPr lang="en-US" baseline="0" dirty="0">
                <a:latin typeface="Arial" charset="0"/>
              </a:rPr>
              <a:t> – The Evolving Job Market</a:t>
            </a:r>
          </a:p>
          <a:p>
            <a:pPr>
              <a:lnSpc>
                <a:spcPct val="80000"/>
              </a:lnSpc>
              <a:buFontTx/>
              <a:buNone/>
            </a:pPr>
            <a:endParaRPr lang="en-US" dirty="0"/>
          </a:p>
        </p:txBody>
      </p:sp>
    </p:spTree>
    <p:extLst>
      <p:ext uri="{BB962C8B-B14F-4D97-AF65-F5344CB8AC3E}">
        <p14:creationId xmlns:p14="http://schemas.microsoft.com/office/powerpoint/2010/main" val="1790767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6.1.1.4</a:t>
            </a:r>
            <a:r>
              <a:rPr lang="en-US" baseline="0" dirty="0">
                <a:latin typeface="Arial" charset="0"/>
              </a:rPr>
              <a:t> – Entrepreneurs needed!</a:t>
            </a:r>
          </a:p>
          <a:p>
            <a:pPr>
              <a:lnSpc>
                <a:spcPct val="80000"/>
              </a:lnSpc>
              <a:buFontTx/>
              <a:buNone/>
            </a:pPr>
            <a:endParaRPr lang="en-US" dirty="0"/>
          </a:p>
        </p:txBody>
      </p:sp>
    </p:spTree>
    <p:extLst>
      <p:ext uri="{BB962C8B-B14F-4D97-AF65-F5344CB8AC3E}">
        <p14:creationId xmlns:p14="http://schemas.microsoft.com/office/powerpoint/2010/main" val="402072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5: Everything Generates Data</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90110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6.1.1 – Challenges and Opportunities in the Digital World</a:t>
            </a:r>
          </a:p>
          <a:p>
            <a:pPr>
              <a:lnSpc>
                <a:spcPct val="80000"/>
              </a:lnSpc>
              <a:buFontTx/>
              <a:buNone/>
            </a:pPr>
            <a:r>
              <a:rPr lang="en-US" dirty="0">
                <a:latin typeface="Arial" charset="0"/>
              </a:rPr>
              <a:t>6.1.1.5</a:t>
            </a:r>
            <a:r>
              <a:rPr lang="en-US" baseline="0" dirty="0">
                <a:latin typeface="Arial" charset="0"/>
              </a:rPr>
              <a:t> – Lifelong Learning</a:t>
            </a:r>
          </a:p>
          <a:p>
            <a:pPr>
              <a:lnSpc>
                <a:spcPct val="80000"/>
              </a:lnSpc>
              <a:buFontTx/>
              <a:buNone/>
            </a:pPr>
            <a:endParaRPr lang="en-US" dirty="0"/>
          </a:p>
        </p:txBody>
      </p:sp>
    </p:spTree>
    <p:extLst>
      <p:ext uri="{BB962C8B-B14F-4D97-AF65-F5344CB8AC3E}">
        <p14:creationId xmlns:p14="http://schemas.microsoft.com/office/powerpoint/2010/main" val="1514884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6.1.2 – Educational and Professional Opportunities</a:t>
            </a:r>
          </a:p>
          <a:p>
            <a:pPr>
              <a:lnSpc>
                <a:spcPct val="80000"/>
              </a:lnSpc>
              <a:buFontTx/>
              <a:buNone/>
            </a:pPr>
            <a:r>
              <a:rPr lang="en-US" dirty="0">
                <a:latin typeface="Arial" charset="0"/>
              </a:rPr>
              <a:t>6.1.2.1</a:t>
            </a:r>
            <a:r>
              <a:rPr lang="en-US" baseline="0" dirty="0">
                <a:latin typeface="Arial" charset="0"/>
              </a:rPr>
              <a:t> – Cisco Networking Academy</a:t>
            </a:r>
          </a:p>
          <a:p>
            <a:pPr>
              <a:lnSpc>
                <a:spcPct val="80000"/>
              </a:lnSpc>
              <a:buFontTx/>
              <a:buNone/>
            </a:pPr>
            <a:endParaRPr lang="en-US" dirty="0"/>
          </a:p>
        </p:txBody>
      </p:sp>
    </p:spTree>
    <p:extLst>
      <p:ext uri="{BB962C8B-B14F-4D97-AF65-F5344CB8AC3E}">
        <p14:creationId xmlns:p14="http://schemas.microsoft.com/office/powerpoint/2010/main" val="4285102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6.1.2 – Educational and Professional Opportunities</a:t>
            </a:r>
          </a:p>
          <a:p>
            <a:pPr>
              <a:lnSpc>
                <a:spcPct val="80000"/>
              </a:lnSpc>
              <a:buFontTx/>
              <a:buNone/>
            </a:pPr>
            <a:r>
              <a:rPr lang="en-US" dirty="0">
                <a:latin typeface="Arial" charset="0"/>
              </a:rPr>
              <a:t>6.1.2.2</a:t>
            </a:r>
            <a:r>
              <a:rPr lang="en-US" baseline="0" dirty="0">
                <a:latin typeface="Arial" charset="0"/>
              </a:rPr>
              <a:t> – Networking Academy Curriculum</a:t>
            </a:r>
          </a:p>
          <a:p>
            <a:pPr>
              <a:lnSpc>
                <a:spcPct val="80000"/>
              </a:lnSpc>
              <a:buFontTx/>
              <a:buNone/>
            </a:pPr>
            <a:endParaRPr lang="en-US" dirty="0"/>
          </a:p>
        </p:txBody>
      </p:sp>
    </p:spTree>
    <p:extLst>
      <p:ext uri="{BB962C8B-B14F-4D97-AF65-F5344CB8AC3E}">
        <p14:creationId xmlns:p14="http://schemas.microsoft.com/office/powerpoint/2010/main" val="3113287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6.1.2 – Educational and Professional Opportunities</a:t>
            </a:r>
          </a:p>
          <a:p>
            <a:pPr>
              <a:lnSpc>
                <a:spcPct val="80000"/>
              </a:lnSpc>
              <a:buFontTx/>
              <a:buNone/>
            </a:pPr>
            <a:r>
              <a:rPr lang="en-US" dirty="0">
                <a:latin typeface="Arial" charset="0"/>
              </a:rPr>
              <a:t>6.1.2.3</a:t>
            </a:r>
            <a:r>
              <a:rPr lang="en-US" baseline="0" dirty="0">
                <a:latin typeface="Arial" charset="0"/>
              </a:rPr>
              <a:t> – Communities of Interest</a:t>
            </a:r>
          </a:p>
          <a:p>
            <a:pPr>
              <a:lnSpc>
                <a:spcPct val="80000"/>
              </a:lnSpc>
              <a:buFontTx/>
              <a:buNone/>
            </a:pPr>
            <a:endParaRPr lang="en-US" dirty="0"/>
          </a:p>
        </p:txBody>
      </p:sp>
    </p:spTree>
    <p:extLst>
      <p:ext uri="{BB962C8B-B14F-4D97-AF65-F5344CB8AC3E}">
        <p14:creationId xmlns:p14="http://schemas.microsoft.com/office/powerpoint/2010/main" val="1237832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6.1.2 – Educational and Professional Opportunities</a:t>
            </a:r>
          </a:p>
          <a:p>
            <a:pPr>
              <a:lnSpc>
                <a:spcPct val="80000"/>
              </a:lnSpc>
              <a:buFontTx/>
              <a:buNone/>
            </a:pPr>
            <a:r>
              <a:rPr lang="en-US" dirty="0">
                <a:latin typeface="Arial" charset="0"/>
              </a:rPr>
              <a:t>6.1.2.4</a:t>
            </a:r>
            <a:r>
              <a:rPr lang="en-US" baseline="0" dirty="0">
                <a:latin typeface="Arial" charset="0"/>
              </a:rPr>
              <a:t> – Industry Certifications</a:t>
            </a:r>
          </a:p>
          <a:p>
            <a:pPr>
              <a:lnSpc>
                <a:spcPct val="80000"/>
              </a:lnSpc>
              <a:buFontTx/>
              <a:buNone/>
            </a:pPr>
            <a:endParaRPr lang="en-US" dirty="0"/>
          </a:p>
        </p:txBody>
      </p:sp>
    </p:spTree>
    <p:extLst>
      <p:ext uri="{BB962C8B-B14F-4D97-AF65-F5344CB8AC3E}">
        <p14:creationId xmlns:p14="http://schemas.microsoft.com/office/powerpoint/2010/main" val="1196150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Where Can I Go from Here?</a:t>
            </a:r>
          </a:p>
          <a:p>
            <a:pPr>
              <a:lnSpc>
                <a:spcPct val="80000"/>
              </a:lnSpc>
              <a:buFontTx/>
              <a:buNone/>
            </a:pPr>
            <a:r>
              <a:rPr lang="en-US" dirty="0">
                <a:latin typeface="Arial" charset="0"/>
              </a:rPr>
              <a:t>6.1.2 – Educational and Professional Opportunities</a:t>
            </a:r>
          </a:p>
          <a:p>
            <a:pPr>
              <a:lnSpc>
                <a:spcPct val="80000"/>
              </a:lnSpc>
              <a:buFontTx/>
              <a:buNone/>
            </a:pPr>
            <a:r>
              <a:rPr lang="en-US" dirty="0">
                <a:latin typeface="Arial" charset="0"/>
              </a:rPr>
              <a:t>6.1.2.5</a:t>
            </a:r>
            <a:r>
              <a:rPr lang="en-US" baseline="0" dirty="0">
                <a:latin typeface="Arial" charset="0"/>
              </a:rPr>
              <a:t> – Additional Learning Resources</a:t>
            </a:r>
          </a:p>
          <a:p>
            <a:pPr>
              <a:lnSpc>
                <a:spcPct val="80000"/>
              </a:lnSpc>
              <a:buFontTx/>
              <a:buNone/>
            </a:pPr>
            <a:endParaRPr lang="en-US" dirty="0"/>
          </a:p>
        </p:txBody>
      </p:sp>
    </p:spTree>
    <p:extLst>
      <p:ext uri="{BB962C8B-B14F-4D97-AF65-F5344CB8AC3E}">
        <p14:creationId xmlns:p14="http://schemas.microsoft.com/office/powerpoint/2010/main" val="3552784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Educational and Business Opportunities</a:t>
            </a:r>
          </a:p>
          <a:p>
            <a:pPr>
              <a:buFontTx/>
              <a:buNone/>
            </a:pPr>
            <a:r>
              <a:rPr lang="en-US" sz="1200" b="0" dirty="0"/>
              <a:t>6.2 -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64625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Educational and Business Opportunities</a:t>
            </a:r>
            <a:endParaRPr lang="en-GB" b="0" dirty="0"/>
          </a:p>
          <a:p>
            <a:r>
              <a:rPr lang="en-US" dirty="0"/>
              <a:t>6.2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048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Educational and Business Opportunities</a:t>
            </a:r>
            <a:endParaRPr lang="en-GB" b="0" dirty="0"/>
          </a:p>
          <a:p>
            <a:r>
              <a:rPr lang="en-US" dirty="0"/>
              <a:t>6.2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750549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Educational and Business Opportunities</a:t>
            </a:r>
            <a:endParaRPr lang="en-GB" b="0" dirty="0"/>
          </a:p>
          <a:p>
            <a:r>
              <a:rPr lang="en-US" dirty="0"/>
              <a:t>6.2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61925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3</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5: Everything Needs to be Secured</a:t>
            </a:r>
            <a:endParaRPr lang="en-GB" dirty="0"/>
          </a:p>
        </p:txBody>
      </p:sp>
    </p:spTree>
    <p:extLst>
      <p:ext uri="{BB962C8B-B14F-4D97-AF65-F5344CB8AC3E}">
        <p14:creationId xmlns:p14="http://schemas.microsoft.com/office/powerpoint/2010/main" val="208959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a:t>
            </a:r>
            <a:r>
              <a:rPr lang="en-US" dirty="0"/>
              <a:t> Everything Needs to be Secured</a:t>
            </a:r>
            <a:endParaRPr lang="en-GB" b="0" dirty="0"/>
          </a:p>
          <a:p>
            <a:pPr>
              <a:buFontTx/>
              <a:buNone/>
            </a:pPr>
            <a:r>
              <a:rPr lang="en-US" sz="1200" b="0" dirty="0"/>
              <a:t>5.1 – </a:t>
            </a:r>
            <a:r>
              <a:rPr lang="en-CA" dirty="0"/>
              <a:t>Security in the Digitized World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51278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5.1.1 – Why is Security so Important?</a:t>
            </a:r>
          </a:p>
          <a:p>
            <a:pPr>
              <a:lnSpc>
                <a:spcPct val="80000"/>
              </a:lnSpc>
              <a:buFontTx/>
              <a:buNone/>
            </a:pPr>
            <a:r>
              <a:rPr lang="en-US" dirty="0">
                <a:latin typeface="Arial" charset="0"/>
              </a:rPr>
              <a:t>5.1.1.1</a:t>
            </a:r>
            <a:r>
              <a:rPr lang="en-US" baseline="0" dirty="0">
                <a:latin typeface="Arial" charset="0"/>
              </a:rPr>
              <a:t> – Types of Data</a:t>
            </a:r>
            <a:endParaRPr lang="en-US" dirty="0"/>
          </a:p>
        </p:txBody>
      </p:sp>
    </p:spTree>
    <p:extLst>
      <p:ext uri="{BB962C8B-B14F-4D97-AF65-F5344CB8AC3E}">
        <p14:creationId xmlns:p14="http://schemas.microsoft.com/office/powerpoint/2010/main" val="75474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5.1.1 – Why is Security so Important?</a:t>
            </a:r>
          </a:p>
          <a:p>
            <a:pPr>
              <a:lnSpc>
                <a:spcPct val="80000"/>
              </a:lnSpc>
              <a:buFontTx/>
              <a:buNone/>
            </a:pPr>
            <a:r>
              <a:rPr lang="en-US" dirty="0">
                <a:latin typeface="Arial" charset="0"/>
              </a:rPr>
              <a:t>5.1.1.3</a:t>
            </a:r>
            <a:r>
              <a:rPr lang="en-US" baseline="0" dirty="0">
                <a:latin typeface="Arial" charset="0"/>
              </a:rPr>
              <a:t> – Who Wants our Data? </a:t>
            </a:r>
            <a:endParaRPr lang="en-US" dirty="0"/>
          </a:p>
        </p:txBody>
      </p:sp>
    </p:spTree>
    <p:extLst>
      <p:ext uri="{BB962C8B-B14F-4D97-AF65-F5344CB8AC3E}">
        <p14:creationId xmlns:p14="http://schemas.microsoft.com/office/powerpoint/2010/main" val="1521080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5.1.1 – Why is Security so Important?</a:t>
            </a:r>
          </a:p>
          <a:p>
            <a:pPr>
              <a:lnSpc>
                <a:spcPct val="80000"/>
              </a:lnSpc>
              <a:buFontTx/>
              <a:buNone/>
            </a:pPr>
            <a:r>
              <a:rPr lang="en-US" dirty="0">
                <a:latin typeface="Arial" charset="0"/>
              </a:rPr>
              <a:t>5.1.1.4</a:t>
            </a:r>
            <a:r>
              <a:rPr lang="en-US" baseline="0" dirty="0">
                <a:latin typeface="Arial" charset="0"/>
              </a:rPr>
              <a:t> – Data in the Wrong Hands</a:t>
            </a:r>
            <a:endParaRPr lang="en-US" dirty="0"/>
          </a:p>
        </p:txBody>
      </p:sp>
    </p:spTree>
    <p:extLst>
      <p:ext uri="{BB962C8B-B14F-4D97-AF65-F5344CB8AC3E}">
        <p14:creationId xmlns:p14="http://schemas.microsoft.com/office/powerpoint/2010/main" val="149923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5.1 – Security in the Digitized World</a:t>
            </a:r>
          </a:p>
          <a:p>
            <a:pPr>
              <a:lnSpc>
                <a:spcPct val="80000"/>
              </a:lnSpc>
              <a:buFontTx/>
              <a:buNone/>
            </a:pPr>
            <a:r>
              <a:rPr lang="en-US" dirty="0">
                <a:latin typeface="Arial" charset="0"/>
              </a:rPr>
              <a:t>5.1.2 – Protecting the Corporate world</a:t>
            </a:r>
          </a:p>
          <a:p>
            <a:pPr>
              <a:lnSpc>
                <a:spcPct val="80000"/>
              </a:lnSpc>
              <a:buFontTx/>
              <a:buNone/>
            </a:pPr>
            <a:r>
              <a:rPr lang="en-US" dirty="0">
                <a:latin typeface="Arial" charset="0"/>
              </a:rPr>
              <a:t>5.1.2.1</a:t>
            </a:r>
            <a:r>
              <a:rPr lang="en-US" baseline="0" dirty="0">
                <a:latin typeface="Arial" charset="0"/>
              </a:rPr>
              <a:t> – Security Best Practices</a:t>
            </a:r>
            <a:endParaRPr lang="en-US" dirty="0"/>
          </a:p>
        </p:txBody>
      </p:sp>
    </p:spTree>
    <p:extLst>
      <p:ext uri="{BB962C8B-B14F-4D97-AF65-F5344CB8AC3E}">
        <p14:creationId xmlns:p14="http://schemas.microsoft.com/office/powerpoint/2010/main" val="159116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9/3/2020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417377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9/3/2020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92937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9/3/2020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709958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172143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6374240"/>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7595598"/>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775001476"/>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1220545"/>
            <a:ext cx="7598042" cy="342659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40" y="6286929"/>
            <a:ext cx="340257"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96124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3771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9124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3403400"/>
            <a:ext cx="698624"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902143"/>
            <a:ext cx="698624"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4870791"/>
            <a:ext cx="698624"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910030"/>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34103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48707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3403401"/>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4868187"/>
            <a:ext cx="698624" cy="924508"/>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902998"/>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82466119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9/3/2020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402399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779790"/>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264608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350326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4366109"/>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4" y="5228956"/>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5228955"/>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5" y="5226351"/>
            <a:ext cx="464815" cy="615103"/>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50749613"/>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77979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264608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350326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4366109"/>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4" y="5228956"/>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5228955"/>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5" y="522635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7" y="2644113"/>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6" y="1776925"/>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7" y="3508284"/>
            <a:ext cx="464815"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784811"/>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265110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350828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7" y="1775050"/>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7" y="264411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8" y="350567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8" y="4371130"/>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437113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9" y="4368526"/>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9" y="5233977"/>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5233977"/>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80" y="523137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791942780"/>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3999" cy="6887832"/>
          </a:xfrm>
          <a:prstGeom prst="rect">
            <a:avLst/>
          </a:prstGeom>
        </p:spPr>
      </p:pic>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77557281"/>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51096635"/>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839808"/>
            <a:ext cx="1617944"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003692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636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eaLnBrk="1" hangingPunct="1">
              <a:defRPr/>
            </a:pPr>
            <a:fld id="{2F5CCB13-0A32-4557-88E9-079F0C330695}" type="slidenum">
              <a:rPr lang="en-US" kern="0" smtClean="0">
                <a:solidFill>
                  <a:srgbClr val="595959"/>
                </a:solidFill>
                <a:latin typeface="Arial" charset="0"/>
                <a:ea typeface="ＭＳ Ｐゴシック" pitchFamily="34" charset="-128"/>
              </a:rPr>
              <a:pPr defTabSz="385763" eaLnBrk="1" hangingPunct="1">
                <a:defRPr/>
              </a:pPr>
              <a:t>‹#›</a:t>
            </a:fld>
            <a:endParaRPr lang="en-US" kern="0" dirty="0">
              <a:solidFill>
                <a:srgbClr val="595959"/>
              </a:solidFill>
              <a:latin typeface="Arial" charset="0"/>
              <a:ea typeface="ＭＳ Ｐゴシック" pitchFamily="34" charset="-128"/>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99951713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3274993938"/>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965141758"/>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68146006"/>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9/3/2020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495015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 name="Title 1"/>
          <p:cNvSpPr>
            <a:spLocks noGrp="1"/>
          </p:cNvSpPr>
          <p:nvPr>
            <p:ph type="ctrTitle"/>
          </p:nvPr>
        </p:nvSpPr>
        <p:spPr>
          <a:xfrm>
            <a:off x="416425" y="1220545"/>
            <a:ext cx="7598042" cy="342659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6A1E46DC-7EF6-4EA2-B285-14272867D133}" type="slidenum">
              <a:rPr kumimoji="0" lang="en-US" sz="600" b="0" i="0" u="none" strike="noStrike" kern="1200" cap="none" spc="0" normalizeH="0" baseline="0" noProof="0">
                <a:ln>
                  <a:noFill/>
                </a:ln>
                <a:solidFill>
                  <a:srgbClr val="38C6F4">
                    <a:lumMod val="50000"/>
                  </a:srgbClr>
                </a:solidFill>
                <a:effectLst/>
                <a:uLnTx/>
                <a:uFillTx/>
                <a:latin typeface="Arial"/>
                <a:ea typeface="ＭＳ Ｐゴシック" pitchFamily="34" charset="-128"/>
                <a:cs typeface="CiscoSans Thin"/>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38C6F4">
                  <a:lumMod val="50000"/>
                </a:srgbClr>
              </a:solidFill>
              <a:effectLst/>
              <a:uLnTx/>
              <a:uFillTx/>
              <a:latin typeface="Arial"/>
              <a:ea typeface="ＭＳ Ｐゴシック" pitchFamily="34" charset="-128"/>
              <a:cs typeface="CiscoSans Thin"/>
            </a:endParaRPr>
          </a:p>
        </p:txBody>
      </p:sp>
      <p:sp>
        <p:nvSpPr>
          <p:cNvPr id="9" name="Rectangle 4"/>
          <p:cNvSpPr>
            <a:spLocks noChangeArrowheads="1"/>
          </p:cNvSpPr>
          <p:nvPr userDrawn="1"/>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marL="0" marR="0" lvl="0" indent="0" algn="l" defTabSz="61074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38C6F4">
                    <a:lumMod val="50000"/>
                  </a:srgbClr>
                </a:solidFill>
                <a:effectLst/>
                <a:uLnTx/>
                <a:uFillTx/>
                <a:latin typeface="Arial"/>
                <a:ea typeface="ＭＳ Ｐゴシック" pitchFamily="34" charset="-128"/>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40" y="6286929"/>
            <a:ext cx="340257"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340132447"/>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3111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6151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3403400"/>
            <a:ext cx="698624"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Oval 14"/>
          <p:cNvSpPr/>
          <p:nvPr/>
        </p:nvSpPr>
        <p:spPr>
          <a:xfrm>
            <a:off x="575610" y="1902143"/>
            <a:ext cx="698624"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FFFFFF"/>
              </a:solidFill>
              <a:effectLst/>
              <a:uLnTx/>
              <a:uFillTx/>
              <a:latin typeface="Arial"/>
              <a:ea typeface="+mn-ea"/>
              <a:cs typeface="Arial"/>
            </a:endParaRPr>
          </a:p>
        </p:txBody>
      </p:sp>
      <p:sp>
        <p:nvSpPr>
          <p:cNvPr id="22" name="Oval 21"/>
          <p:cNvSpPr/>
          <p:nvPr/>
        </p:nvSpPr>
        <p:spPr>
          <a:xfrm>
            <a:off x="575610" y="4870791"/>
            <a:ext cx="698624"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srgbClr val="049FD9"/>
              </a:solidFill>
              <a:effectLst/>
              <a:uLnTx/>
              <a:uFillTx/>
              <a:latin typeface="Arial"/>
              <a:ea typeface="+mn-ea"/>
              <a:cs typeface="Arial"/>
            </a:endParaRPr>
          </a:p>
        </p:txBody>
      </p:sp>
      <p:sp>
        <p:nvSpPr>
          <p:cNvPr id="24" name="Text Placeholder 17"/>
          <p:cNvSpPr>
            <a:spLocks noGrp="1"/>
          </p:cNvSpPr>
          <p:nvPr>
            <p:ph type="body" sz="quarter" idx="13"/>
          </p:nvPr>
        </p:nvSpPr>
        <p:spPr>
          <a:xfrm>
            <a:off x="1365250" y="1910030"/>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34103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48707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3403401"/>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4868187"/>
            <a:ext cx="698624" cy="924508"/>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902998"/>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414480017"/>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38C6F4"/>
              </a:solidFill>
              <a:effectLst/>
              <a:uLnTx/>
              <a:uFillTx/>
              <a:latin typeface="Arial"/>
              <a:ea typeface="+mn-ea"/>
              <a:cs typeface="Arial"/>
            </a:endParaRPr>
          </a:p>
        </p:txBody>
      </p:sp>
      <p:sp>
        <p:nvSpPr>
          <p:cNvPr id="15" name="Oval 14"/>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38C6F4"/>
              </a:solidFill>
              <a:effectLst/>
              <a:uLnTx/>
              <a:uFillTx/>
              <a:latin typeface="Arial"/>
              <a:ea typeface="+mn-ea"/>
              <a:cs typeface="Arial"/>
            </a:endParaRPr>
          </a:p>
        </p:txBody>
      </p:sp>
      <p:sp>
        <p:nvSpPr>
          <p:cNvPr id="22" name="Oval 21"/>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38C6F4"/>
              </a:solidFill>
              <a:effectLst/>
              <a:uLnTx/>
              <a:uFillTx/>
              <a:latin typeface="Arial"/>
              <a:ea typeface="+mn-ea"/>
              <a:cs typeface="Arial"/>
            </a:endParaRPr>
          </a:p>
        </p:txBody>
      </p:sp>
      <p:sp>
        <p:nvSpPr>
          <p:cNvPr id="24" name="Text Placeholder 17"/>
          <p:cNvSpPr>
            <a:spLocks noGrp="1"/>
          </p:cNvSpPr>
          <p:nvPr>
            <p:ph type="body" sz="quarter" idx="13"/>
          </p:nvPr>
        </p:nvSpPr>
        <p:spPr>
          <a:xfrm>
            <a:off x="1172384" y="1779790"/>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264608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350326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38C6F4"/>
              </a:solidFill>
              <a:effectLst/>
              <a:uLnTx/>
              <a:uFillTx/>
              <a:latin typeface="Arial"/>
              <a:ea typeface="+mn-ea"/>
              <a:cs typeface="Arial"/>
            </a:endParaRPr>
          </a:p>
        </p:txBody>
      </p:sp>
      <p:sp>
        <p:nvSpPr>
          <p:cNvPr id="14" name="Text Placeholder 17"/>
          <p:cNvSpPr>
            <a:spLocks noGrp="1"/>
          </p:cNvSpPr>
          <p:nvPr>
            <p:ph type="body" sz="quarter" idx="19"/>
          </p:nvPr>
        </p:nvSpPr>
        <p:spPr>
          <a:xfrm>
            <a:off x="1172386" y="4366109"/>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4" y="5228956"/>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solidFill>
                  <a:srgbClr val="81C569"/>
                </a:solidFill>
              </a:ln>
              <a:solidFill>
                <a:srgbClr val="38C6F4"/>
              </a:solidFill>
              <a:effectLst/>
              <a:uLnTx/>
              <a:uFillTx/>
              <a:latin typeface="Arial"/>
              <a:ea typeface="+mn-ea"/>
              <a:cs typeface="Arial"/>
            </a:endParaRPr>
          </a:p>
        </p:txBody>
      </p:sp>
      <p:sp>
        <p:nvSpPr>
          <p:cNvPr id="18" name="Text Placeholder 17"/>
          <p:cNvSpPr>
            <a:spLocks noGrp="1"/>
          </p:cNvSpPr>
          <p:nvPr>
            <p:ph type="body" sz="quarter" idx="21"/>
          </p:nvPr>
        </p:nvSpPr>
        <p:spPr>
          <a:xfrm>
            <a:off x="1172387" y="5228955"/>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5" y="5226351"/>
            <a:ext cx="464815" cy="615103"/>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092631850"/>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43" name="Oval 42"/>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FFFFFF"/>
              </a:solidFill>
              <a:effectLst/>
              <a:uLnTx/>
              <a:uFillTx/>
              <a:latin typeface="Arial"/>
              <a:ea typeface="+mn-ea"/>
              <a:cs typeface="Arial"/>
            </a:endParaRPr>
          </a:p>
        </p:txBody>
      </p:sp>
      <p:sp>
        <p:nvSpPr>
          <p:cNvPr id="44" name="Oval 43"/>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45" name="Text Placeholder 17"/>
          <p:cNvSpPr>
            <a:spLocks noGrp="1"/>
          </p:cNvSpPr>
          <p:nvPr>
            <p:ph type="body" sz="quarter" idx="13"/>
          </p:nvPr>
        </p:nvSpPr>
        <p:spPr>
          <a:xfrm>
            <a:off x="1172384" y="177979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264608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350326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52" name="Text Placeholder 17"/>
          <p:cNvSpPr>
            <a:spLocks noGrp="1"/>
          </p:cNvSpPr>
          <p:nvPr>
            <p:ph type="body" sz="quarter" idx="19"/>
          </p:nvPr>
        </p:nvSpPr>
        <p:spPr>
          <a:xfrm>
            <a:off x="1172386" y="4366109"/>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4" y="5228956"/>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55" name="Text Placeholder 17"/>
          <p:cNvSpPr>
            <a:spLocks noGrp="1"/>
          </p:cNvSpPr>
          <p:nvPr>
            <p:ph type="body" sz="quarter" idx="21"/>
          </p:nvPr>
        </p:nvSpPr>
        <p:spPr>
          <a:xfrm>
            <a:off x="1172387" y="5228955"/>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5" y="522635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7" y="2644113"/>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58" name="Oval 57"/>
          <p:cNvSpPr/>
          <p:nvPr/>
        </p:nvSpPr>
        <p:spPr>
          <a:xfrm>
            <a:off x="4414576" y="1776925"/>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59" name="Oval 58"/>
          <p:cNvSpPr/>
          <p:nvPr/>
        </p:nvSpPr>
        <p:spPr>
          <a:xfrm>
            <a:off x="4414577" y="3508284"/>
            <a:ext cx="464815"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60" name="Text Placeholder 17"/>
          <p:cNvSpPr>
            <a:spLocks noGrp="1"/>
          </p:cNvSpPr>
          <p:nvPr>
            <p:ph type="body" sz="quarter" idx="23"/>
          </p:nvPr>
        </p:nvSpPr>
        <p:spPr>
          <a:xfrm>
            <a:off x="5011349" y="1784811"/>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265110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350828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7" y="1775050"/>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7" y="264411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8" y="350567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8" y="4371130"/>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67" name="Text Placeholder 17"/>
          <p:cNvSpPr>
            <a:spLocks noGrp="1"/>
          </p:cNvSpPr>
          <p:nvPr>
            <p:ph type="body" sz="quarter" idx="29"/>
          </p:nvPr>
        </p:nvSpPr>
        <p:spPr>
          <a:xfrm>
            <a:off x="5011351" y="437113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9" y="4368526"/>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9" y="5233977"/>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solidFill>
                  <a:srgbClr val="81C569"/>
                </a:solidFill>
              </a:ln>
              <a:solidFill>
                <a:srgbClr val="81C569"/>
              </a:solidFill>
              <a:effectLst/>
              <a:uLnTx/>
              <a:uFillTx/>
              <a:latin typeface="Arial"/>
              <a:ea typeface="+mn-ea"/>
              <a:cs typeface="Arial"/>
            </a:endParaRPr>
          </a:p>
        </p:txBody>
      </p:sp>
      <p:sp>
        <p:nvSpPr>
          <p:cNvPr id="70" name="Text Placeholder 17"/>
          <p:cNvSpPr>
            <a:spLocks noGrp="1"/>
          </p:cNvSpPr>
          <p:nvPr>
            <p:ph type="body" sz="quarter" idx="31"/>
          </p:nvPr>
        </p:nvSpPr>
        <p:spPr>
          <a:xfrm>
            <a:off x="5011352" y="5233977"/>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80" y="523137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105863687"/>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3999" cy="6887832"/>
          </a:xfrm>
          <a:prstGeom prst="rect">
            <a:avLst/>
          </a:prstGeom>
        </p:spPr>
      </p:pic>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603128317"/>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3180213836"/>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839808"/>
            <a:ext cx="1617944"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2804661777"/>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eaLnBrk="1" hangingPunct="1">
              <a:defRPr/>
            </a:pPr>
            <a:fld id="{2F5CCB13-0A32-4557-88E9-079F0C330695}" type="slidenum">
              <a:rPr lang="en-US" kern="0" smtClean="0">
                <a:solidFill>
                  <a:srgbClr val="595959"/>
                </a:solidFill>
                <a:latin typeface="Arial" charset="0"/>
                <a:ea typeface="ＭＳ Ｐゴシック" pitchFamily="34" charset="-128"/>
              </a:rPr>
              <a:pPr defTabSz="385763" eaLnBrk="1" hangingPunct="1">
                <a:defRPr/>
              </a:pPr>
              <a:t>‹#›</a:t>
            </a:fld>
            <a:endParaRPr lang="en-US" kern="0" dirty="0">
              <a:solidFill>
                <a:srgbClr val="595959"/>
              </a:solidFill>
              <a:latin typeface="Arial" charset="0"/>
              <a:ea typeface="ＭＳ Ｐゴシック" pitchFamily="34" charset="-128"/>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370262379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9/3/2020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095631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37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9/3/2020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422392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9/3/2020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30079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9/3/2020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57054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9/3/2020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68187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9/3/2020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253086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9/3/2020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3232957"/>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40" y="6286929"/>
            <a:ext cx="340257"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64266712"/>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9" r:id="rId13"/>
    <p:sldLayoutId id="2147484100"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6A1E46DC-7EF6-4EA2-B285-14272867D133}" type="slidenum">
              <a:rPr kumimoji="0" lang="en-US" sz="600" b="0" i="0" u="none" strike="noStrike" kern="1200" cap="none" spc="0" normalizeH="0" baseline="0" noProof="0">
                <a:ln>
                  <a:noFill/>
                </a:ln>
                <a:solidFill>
                  <a:srgbClr val="FFFFFF">
                    <a:lumMod val="85000"/>
                  </a:srgbClr>
                </a:solidFill>
                <a:effectLst/>
                <a:uLnTx/>
                <a:uFillTx/>
                <a:latin typeface="Arial"/>
                <a:ea typeface="ＭＳ Ｐゴシック" pitchFamily="34" charset="-128"/>
                <a:cs typeface="CiscoSans Thin"/>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lumMod val="85000"/>
                </a:srgbClr>
              </a:solidFill>
              <a:effectLst/>
              <a:uLnTx/>
              <a:uFillTx/>
              <a:latin typeface="Arial"/>
              <a:ea typeface="ＭＳ Ｐゴシック" pitchFamily="34" charset="-128"/>
              <a:cs typeface="CiscoSans Thin"/>
            </a:endParaRPr>
          </a:p>
        </p:txBody>
      </p:sp>
      <p:sp>
        <p:nvSpPr>
          <p:cNvPr id="13" name="Rectangle 4"/>
          <p:cNvSpPr>
            <a:spLocks noChangeArrowheads="1"/>
          </p:cNvSpPr>
          <p:nvPr/>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marL="0" marR="0" lvl="0" indent="0" algn="l" defTabSz="61074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85000"/>
                  </a:srgbClr>
                </a:solidFill>
                <a:effectLst/>
                <a:uLnTx/>
                <a:uFillTx/>
                <a:latin typeface="Arial"/>
                <a:ea typeface="ＭＳ Ｐゴシック" pitchFamily="34" charset="-128"/>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40" y="6286929"/>
            <a:ext cx="340257"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grpSp>
    </p:spTree>
    <p:extLst>
      <p:ext uri="{BB962C8B-B14F-4D97-AF65-F5344CB8AC3E}">
        <p14:creationId xmlns:p14="http://schemas.microsoft.com/office/powerpoint/2010/main" val="3246687977"/>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learningnetwork.cisco.com/welcome" TargetMode="External"/><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hyperlink" Target="https://developer.cisco.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learningnetwork.cisco.com/" TargetMode="External"/><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ingnetwork.cisco.com/welcome"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hyperlink" Target="https://learningnetwork.cisco.com/" TargetMode="External"/><Relationship Id="rId4" Type="http://schemas.openxmlformats.org/officeDocument/2006/relationships/hyperlink" Target="https://developer.cisco.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t>Chapter </a:t>
            </a:r>
            <a:r>
              <a:rPr lang="en-US" smtClean="0"/>
              <a:t>4: </a:t>
            </a:r>
            <a:r>
              <a:rPr lang="en-US"/>
              <a:t>Everything Needs to be Secured</a:t>
            </a:r>
            <a:endParaRPr lang="en-US" altLang="en-US"/>
          </a:p>
        </p:txBody>
      </p:sp>
      <p:sp>
        <p:nvSpPr>
          <p:cNvPr id="2" name="Subtitle 1"/>
          <p:cNvSpPr>
            <a:spLocks noGrp="1"/>
          </p:cNvSpPr>
          <p:nvPr>
            <p:ph type="subTitle" idx="1"/>
          </p:nvPr>
        </p:nvSpPr>
        <p:spPr/>
        <p:txBody>
          <a:bodyPr/>
          <a:lstStyle/>
          <a:p>
            <a:r>
              <a:rPr lang="en-US" smtClean="0"/>
              <a:t>IOT CƠ BẢN</a:t>
            </a:r>
          </a:p>
          <a:p>
            <a:r>
              <a:rPr lang="en-US" smtClean="0"/>
              <a:t>502068</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50312" y="1756656"/>
            <a:ext cx="4133589" cy="3635016"/>
          </a:xfrm>
        </p:spPr>
        <p:txBody>
          <a:bodyPr/>
          <a:lstStyle/>
          <a:p>
            <a:r>
              <a:rPr lang="en-US" sz="1600" b="1" dirty="0"/>
              <a:t>Outside perimeter security </a:t>
            </a:r>
            <a:r>
              <a:rPr lang="en-US" sz="1600" dirty="0"/>
              <a:t>- on-premise security officers, fences, gates, continuous video surveillance, and security breach alarms.</a:t>
            </a:r>
          </a:p>
          <a:p>
            <a:r>
              <a:rPr lang="en-US" sz="1600" b="1" dirty="0"/>
              <a:t>Inside perimeter security </a:t>
            </a:r>
            <a:r>
              <a:rPr lang="en-US" sz="1600" dirty="0"/>
              <a:t>- continuous video surveillance, electronic motion detectors, security traps, and biometric access and exit sensors.</a:t>
            </a:r>
          </a:p>
          <a:p>
            <a:endParaRPr lang="en-US" dirty="0"/>
          </a:p>
        </p:txBody>
      </p:sp>
      <p:sp>
        <p:nvSpPr>
          <p:cNvPr id="8194" name="Rectangle 2"/>
          <p:cNvSpPr>
            <a:spLocks noGrp="1" noChangeArrowheads="1"/>
          </p:cNvSpPr>
          <p:nvPr>
            <p:ph type="title"/>
          </p:nvPr>
        </p:nvSpPr>
        <p:spPr/>
        <p:txBody>
          <a:bodyPr/>
          <a:lstStyle/>
          <a:p>
            <a:r>
              <a:rPr lang="en-US" altLang="en-US" sz="1600" dirty="0"/>
              <a:t>Protecting the Corporate World</a:t>
            </a:r>
            <a:r>
              <a:rPr lang="en-US" altLang="en-US" dirty="0"/>
              <a:t/>
            </a:r>
            <a:br>
              <a:rPr lang="en-US" altLang="en-US" dirty="0"/>
            </a:br>
            <a:r>
              <a:rPr lang="en-US" altLang="en-US" dirty="0"/>
              <a:t>Physical Security</a:t>
            </a:r>
          </a:p>
        </p:txBody>
      </p:sp>
      <p:pic>
        <p:nvPicPr>
          <p:cNvPr id="3" name="Picture 2" descr="Introduction to the Internet of Things - Mozilla Firefox">
            <a:extLst>
              <a:ext uri="{FF2B5EF4-FFF2-40B4-BE49-F238E27FC236}">
                <a16:creationId xmlns:a16="http://schemas.microsoft.com/office/drawing/2014/main" id="{4A19DAEC-BA02-4D8C-85A4-80D6FE7371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94782" y="1871858"/>
            <a:ext cx="4899117" cy="2311052"/>
          </a:xfrm>
          <a:prstGeom prst="rect">
            <a:avLst/>
          </a:prstGeom>
        </p:spPr>
      </p:pic>
    </p:spTree>
    <p:extLst>
      <p:ext uri="{BB962C8B-B14F-4D97-AF65-F5344CB8AC3E}">
        <p14:creationId xmlns:p14="http://schemas.microsoft.com/office/powerpoint/2010/main" val="243807708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5317301" y="1686377"/>
            <a:ext cx="3800455" cy="3633681"/>
          </a:xfrm>
        </p:spPr>
        <p:txBody>
          <a:bodyPr/>
          <a:lstStyle/>
          <a:p>
            <a:r>
              <a:rPr lang="en-US" sz="1600" b="1" dirty="0"/>
              <a:t>Increasing Number of Devices </a:t>
            </a:r>
            <a:r>
              <a:rPr lang="en-US" sz="1600" dirty="0"/>
              <a:t>- The number of interconnected sensors and smart devices is growing exponentially, increasing the opportunity for attacks.</a:t>
            </a:r>
          </a:p>
          <a:p>
            <a:r>
              <a:rPr lang="en-US" sz="1600" b="1" dirty="0"/>
              <a:t>Non-Traditional Location of Devices </a:t>
            </a:r>
            <a:r>
              <a:rPr lang="en-US" sz="1600" dirty="0"/>
              <a:t>- Some connected IoT devices are able to interact with the physical world.</a:t>
            </a:r>
          </a:p>
          <a:p>
            <a:r>
              <a:rPr lang="en-US" sz="1600" b="1" dirty="0"/>
              <a:t>Lack of Upgradeability </a:t>
            </a:r>
            <a:r>
              <a:rPr lang="en-US" sz="1600" dirty="0"/>
              <a:t>- IoT sensor-enabled devices may be located in remote and/or inaccessible locations where human intervention or configuration is almost impossible.</a:t>
            </a:r>
          </a:p>
        </p:txBody>
      </p:sp>
      <p:sp>
        <p:nvSpPr>
          <p:cNvPr id="8194" name="Rectangle 2"/>
          <p:cNvSpPr>
            <a:spLocks noGrp="1" noChangeArrowheads="1"/>
          </p:cNvSpPr>
          <p:nvPr>
            <p:ph type="title"/>
          </p:nvPr>
        </p:nvSpPr>
        <p:spPr/>
        <p:txBody>
          <a:bodyPr/>
          <a:lstStyle/>
          <a:p>
            <a:r>
              <a:rPr lang="en-US" altLang="en-US" sz="1600" dirty="0"/>
              <a:t>Protecting the Corporate World</a:t>
            </a:r>
            <a:r>
              <a:rPr lang="en-US" altLang="en-US" dirty="0"/>
              <a:t/>
            </a:r>
            <a:br>
              <a:rPr lang="en-US" altLang="en-US" dirty="0"/>
            </a:br>
            <a:r>
              <a:rPr lang="en-US" altLang="en-US" dirty="0"/>
              <a:t>Challenges of Securing IoT Devices</a:t>
            </a:r>
          </a:p>
        </p:txBody>
      </p:sp>
      <p:pic>
        <p:nvPicPr>
          <p:cNvPr id="4" name="Picture 3" descr="Introduction to the Internet of Things - Mozilla Firefox">
            <a:extLst>
              <a:ext uri="{FF2B5EF4-FFF2-40B4-BE49-F238E27FC236}">
                <a16:creationId xmlns:a16="http://schemas.microsoft.com/office/drawing/2014/main" id="{6F8664F3-6080-4F1B-97F1-52A5C50C24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928" y="1845674"/>
            <a:ext cx="5203372" cy="1724297"/>
          </a:xfrm>
          <a:prstGeom prst="rect">
            <a:avLst/>
          </a:prstGeom>
        </p:spPr>
      </p:pic>
    </p:spTree>
    <p:extLst>
      <p:ext uri="{BB962C8B-B14F-4D97-AF65-F5344CB8AC3E}">
        <p14:creationId xmlns:p14="http://schemas.microsoft.com/office/powerpoint/2010/main" val="105511509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Protecting the Corporate World</a:t>
            </a:r>
            <a:r>
              <a:rPr lang="en-US" altLang="en-US" dirty="0"/>
              <a:t/>
            </a:r>
            <a:br>
              <a:rPr lang="en-US" altLang="en-US" dirty="0"/>
            </a:br>
            <a:r>
              <a:rPr lang="en-US" altLang="en-US" dirty="0"/>
              <a:t>Safe Wi-Fi Usage</a:t>
            </a:r>
          </a:p>
        </p:txBody>
      </p:sp>
      <p:pic>
        <p:nvPicPr>
          <p:cNvPr id="6" name="Content Placeholder 5" descr="Introduction to the Internet of Things - Mozilla Firefox">
            <a:extLst>
              <a:ext uri="{FF2B5EF4-FFF2-40B4-BE49-F238E27FC236}">
                <a16:creationId xmlns:a16="http://schemas.microsoft.com/office/drawing/2014/main" id="{97138D03-B92D-4173-841D-2E6B2857ACC2}"/>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607514" y="1896912"/>
            <a:ext cx="7878567" cy="2630465"/>
          </a:xfrm>
        </p:spPr>
      </p:pic>
    </p:spTree>
    <p:extLst>
      <p:ext uri="{BB962C8B-B14F-4D97-AF65-F5344CB8AC3E}">
        <p14:creationId xmlns:p14="http://schemas.microsoft.com/office/powerpoint/2010/main" val="30941350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troduction to the Internet of Things - Mozilla Firefox">
            <a:extLst>
              <a:ext uri="{FF2B5EF4-FFF2-40B4-BE49-F238E27FC236}">
                <a16:creationId xmlns:a16="http://schemas.microsoft.com/office/drawing/2014/main" id="{35CF72E3-F5C3-484D-BA9E-4A9A673E73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46351" y="2444612"/>
            <a:ext cx="5617256" cy="2862336"/>
          </a:xfrm>
          <a:prstGeom prst="rect">
            <a:avLst/>
          </a:prstGeom>
        </p:spPr>
      </p:pic>
      <p:sp>
        <p:nvSpPr>
          <p:cNvPr id="8195" name="Rectangle 6"/>
          <p:cNvSpPr>
            <a:spLocks noGrp="1" noChangeArrowheads="1"/>
          </p:cNvSpPr>
          <p:nvPr>
            <p:ph idx="1"/>
          </p:nvPr>
        </p:nvSpPr>
        <p:spPr>
          <a:xfrm>
            <a:off x="118998" y="1785987"/>
            <a:ext cx="9025002" cy="1196235"/>
          </a:xfrm>
        </p:spPr>
        <p:txBody>
          <a:bodyPr/>
          <a:lstStyle/>
          <a:p>
            <a:r>
              <a:rPr lang="en-US" b="1" dirty="0"/>
              <a:t>Keep the Firewall On </a:t>
            </a:r>
          </a:p>
          <a:p>
            <a:r>
              <a:rPr lang="en-US" b="1" dirty="0"/>
              <a:t>Manage Your Operating System and Browser</a:t>
            </a:r>
          </a:p>
          <a:p>
            <a:r>
              <a:rPr lang="en-US" b="1" dirty="0"/>
              <a:t>Protect All Your Devices</a:t>
            </a:r>
          </a:p>
          <a:p>
            <a:r>
              <a:rPr lang="en-US" b="1" dirty="0"/>
              <a:t>Use Antivirus and Antispyware</a:t>
            </a:r>
          </a:p>
        </p:txBody>
      </p:sp>
      <p:sp>
        <p:nvSpPr>
          <p:cNvPr id="8194" name="Rectangle 2"/>
          <p:cNvSpPr>
            <a:spLocks noGrp="1" noChangeArrowheads="1"/>
          </p:cNvSpPr>
          <p:nvPr>
            <p:ph type="title"/>
          </p:nvPr>
        </p:nvSpPr>
        <p:spPr>
          <a:xfrm>
            <a:off x="1" y="898644"/>
            <a:ext cx="9144000" cy="757551"/>
          </a:xfrm>
        </p:spPr>
        <p:txBody>
          <a:bodyPr/>
          <a:lstStyle/>
          <a:p>
            <a:r>
              <a:rPr lang="en-US" altLang="en-US" sz="1600" dirty="0"/>
              <a:t>Protecting the Corporate World</a:t>
            </a:r>
            <a:r>
              <a:rPr lang="en-US" altLang="en-US" dirty="0"/>
              <a:t/>
            </a:r>
            <a:br>
              <a:rPr lang="en-US" altLang="en-US" dirty="0"/>
            </a:br>
            <a:r>
              <a:rPr lang="en-US" altLang="en-US" dirty="0"/>
              <a:t>Protecting Devices</a:t>
            </a:r>
          </a:p>
        </p:txBody>
      </p:sp>
    </p:spTree>
    <p:extLst>
      <p:ext uri="{BB962C8B-B14F-4D97-AF65-F5344CB8AC3E}">
        <p14:creationId xmlns:p14="http://schemas.microsoft.com/office/powerpoint/2010/main" val="39294161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246323" y="1656194"/>
            <a:ext cx="4371584" cy="3261342"/>
          </a:xfrm>
        </p:spPr>
        <p:txBody>
          <a:bodyPr/>
          <a:lstStyle/>
          <a:p>
            <a:r>
              <a:rPr lang="en-US" sz="1600" dirty="0"/>
              <a:t>Smart sensors in our homes increase the potential for security issues.</a:t>
            </a:r>
          </a:p>
          <a:p>
            <a:r>
              <a:rPr lang="en-US" sz="1600" dirty="0"/>
              <a:t>The sensors could provide a way for hackers to get into our home network and gain access to any PCs and data that are connected to it.</a:t>
            </a:r>
          </a:p>
          <a:p>
            <a:r>
              <a:rPr lang="en-US" sz="1600" dirty="0"/>
              <a:t>Before purchasing home security systems, it is very important to research the developer and the security and encryption protocols that are in place for its products.</a:t>
            </a:r>
          </a:p>
        </p:txBody>
      </p:sp>
      <p:sp>
        <p:nvSpPr>
          <p:cNvPr id="8194" name="Rectangle 2"/>
          <p:cNvSpPr>
            <a:spLocks noGrp="1" noChangeArrowheads="1"/>
          </p:cNvSpPr>
          <p:nvPr>
            <p:ph type="title"/>
          </p:nvPr>
        </p:nvSpPr>
        <p:spPr>
          <a:xfrm>
            <a:off x="1" y="898644"/>
            <a:ext cx="9144000" cy="757551"/>
          </a:xfrm>
        </p:spPr>
        <p:txBody>
          <a:bodyPr/>
          <a:lstStyle/>
          <a:p>
            <a:r>
              <a:rPr lang="en-US" altLang="en-US" sz="1600" dirty="0"/>
              <a:t>Securing Personal Data and Devices</a:t>
            </a:r>
            <a:r>
              <a:rPr lang="en-US" altLang="en-US" dirty="0"/>
              <a:t/>
            </a:r>
            <a:br>
              <a:rPr lang="en-US" altLang="en-US" dirty="0"/>
            </a:br>
            <a:r>
              <a:rPr lang="en-US" altLang="en-US" dirty="0"/>
              <a:t>Smart Homes</a:t>
            </a:r>
          </a:p>
        </p:txBody>
      </p:sp>
      <p:pic>
        <p:nvPicPr>
          <p:cNvPr id="4" name="Picture 3" descr="Introduction to the Internet of Things - Mozilla Firefox">
            <a:extLst>
              <a:ext uri="{FF2B5EF4-FFF2-40B4-BE49-F238E27FC236}">
                <a16:creationId xmlns:a16="http://schemas.microsoft.com/office/drawing/2014/main" id="{79CBDDDC-D7F0-4E64-870D-CABA399669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521" y="1656195"/>
            <a:ext cx="3858016" cy="3835455"/>
          </a:xfrm>
          <a:prstGeom prst="rect">
            <a:avLst/>
          </a:prstGeom>
        </p:spPr>
      </p:pic>
    </p:spTree>
    <p:extLst>
      <p:ext uri="{BB962C8B-B14F-4D97-AF65-F5344CB8AC3E}">
        <p14:creationId xmlns:p14="http://schemas.microsoft.com/office/powerpoint/2010/main" val="69936705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 y="1672261"/>
            <a:ext cx="4496843" cy="3312315"/>
          </a:xfrm>
        </p:spPr>
        <p:txBody>
          <a:bodyPr/>
          <a:lstStyle/>
          <a:p>
            <a:r>
              <a:rPr lang="en-US" sz="1600" dirty="0"/>
              <a:t>Safety rules to follow when using a public or unsecure Wi-Fi hotspot:</a:t>
            </a:r>
          </a:p>
          <a:p>
            <a:pPr lvl="1"/>
            <a:r>
              <a:rPr lang="en-US" sz="1500" dirty="0"/>
              <a:t>Do not access or send any sensitive personal information</a:t>
            </a:r>
          </a:p>
          <a:p>
            <a:pPr lvl="1"/>
            <a:r>
              <a:rPr lang="en-US" sz="1500" dirty="0"/>
              <a:t>Verify that your computer is configured with file and media sharing, and that it requires user authentication with encryption. </a:t>
            </a:r>
          </a:p>
          <a:p>
            <a:pPr lvl="1"/>
            <a:r>
              <a:rPr lang="en-US" sz="1500" dirty="0"/>
              <a:t>Use encrypted virtual private network (VPN) tunnels and services. </a:t>
            </a:r>
          </a:p>
          <a:p>
            <a:r>
              <a:rPr lang="en-US" sz="1600" dirty="0"/>
              <a:t>Bluetooth can be exploited by hackers to eavesdrop on some devices, establish remote access controls, distribute malware, and drain batteries.</a:t>
            </a:r>
          </a:p>
          <a:p>
            <a:pPr lvl="1"/>
            <a:r>
              <a:rPr lang="en-US" sz="1500" dirty="0"/>
              <a:t>Turn off when not in use.</a:t>
            </a:r>
          </a:p>
          <a:p>
            <a:pPr lvl="1"/>
            <a:endParaRPr lang="en-US" sz="1500" dirty="0"/>
          </a:p>
        </p:txBody>
      </p:sp>
      <p:sp>
        <p:nvSpPr>
          <p:cNvPr id="8194" name="Rectangle 2"/>
          <p:cNvSpPr>
            <a:spLocks noGrp="1" noChangeArrowheads="1"/>
          </p:cNvSpPr>
          <p:nvPr>
            <p:ph type="title"/>
          </p:nvPr>
        </p:nvSpPr>
        <p:spPr>
          <a:xfrm>
            <a:off x="1" y="898644"/>
            <a:ext cx="9144000" cy="757551"/>
          </a:xfrm>
        </p:spPr>
        <p:txBody>
          <a:bodyPr/>
          <a:lstStyle/>
          <a:p>
            <a:r>
              <a:rPr lang="en-US" altLang="en-US" sz="1600" dirty="0"/>
              <a:t>Securing Personal Data and Devices</a:t>
            </a:r>
            <a:r>
              <a:rPr lang="en-US" altLang="en-US" dirty="0"/>
              <a:t/>
            </a:r>
            <a:br>
              <a:rPr lang="en-US" altLang="en-US" dirty="0"/>
            </a:br>
            <a:r>
              <a:rPr lang="en-US" altLang="en-US" dirty="0"/>
              <a:t>Public Hotspots</a:t>
            </a:r>
          </a:p>
        </p:txBody>
      </p:sp>
      <p:pic>
        <p:nvPicPr>
          <p:cNvPr id="3" name="Picture 2" descr="Introduction to the Internet of Things - Mozilla Firefox">
            <a:extLst>
              <a:ext uri="{FF2B5EF4-FFF2-40B4-BE49-F238E27FC236}">
                <a16:creationId xmlns:a16="http://schemas.microsoft.com/office/drawing/2014/main" id="{F4EA0615-B319-499E-8043-C119D9C0FF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6843" y="1771650"/>
            <a:ext cx="4342509" cy="2974933"/>
          </a:xfrm>
          <a:prstGeom prst="rect">
            <a:avLst/>
          </a:prstGeom>
        </p:spPr>
      </p:pic>
    </p:spTree>
    <p:extLst>
      <p:ext uri="{BB962C8B-B14F-4D97-AF65-F5344CB8AC3E}">
        <p14:creationId xmlns:p14="http://schemas.microsoft.com/office/powerpoint/2010/main" val="80995488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898644"/>
            <a:ext cx="9144000" cy="757551"/>
          </a:xfrm>
        </p:spPr>
        <p:txBody>
          <a:bodyPr/>
          <a:lstStyle/>
          <a:p>
            <a:r>
              <a:rPr lang="en-US" altLang="en-US" sz="1600" dirty="0"/>
              <a:t>Securing Personal Data and Devices</a:t>
            </a:r>
            <a:r>
              <a:rPr lang="en-US" altLang="en-US" dirty="0"/>
              <a:t/>
            </a:r>
            <a:br>
              <a:rPr lang="en-US" altLang="en-US" dirty="0"/>
            </a:br>
            <a:r>
              <a:rPr lang="en-US" altLang="en-US" dirty="0"/>
              <a:t>Setting up a VPN on Smartphones</a:t>
            </a:r>
          </a:p>
        </p:txBody>
      </p:sp>
      <p:pic>
        <p:nvPicPr>
          <p:cNvPr id="4" name="Picture 3" descr="Introduction to the Internet of Things - Mozilla Firefox">
            <a:extLst>
              <a:ext uri="{FF2B5EF4-FFF2-40B4-BE49-F238E27FC236}">
                <a16:creationId xmlns:a16="http://schemas.microsoft.com/office/drawing/2014/main" id="{C832C078-C638-449D-9E17-665ADED6B3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411" y="1884385"/>
            <a:ext cx="3920647" cy="1985647"/>
          </a:xfrm>
          <a:prstGeom prst="rect">
            <a:avLst/>
          </a:prstGeom>
        </p:spPr>
      </p:pic>
      <p:pic>
        <p:nvPicPr>
          <p:cNvPr id="6" name="Picture 5" descr="Introduction to the Internet of Things - Mozilla Firefox">
            <a:extLst>
              <a:ext uri="{FF2B5EF4-FFF2-40B4-BE49-F238E27FC236}">
                <a16:creationId xmlns:a16="http://schemas.microsoft.com/office/drawing/2014/main" id="{8A0A0F69-52A3-4BF3-BB9E-47A888C4F6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2001" y="3429000"/>
            <a:ext cx="3920647" cy="1916482"/>
          </a:xfrm>
          <a:prstGeom prst="rect">
            <a:avLst/>
          </a:prstGeom>
        </p:spPr>
      </p:pic>
    </p:spTree>
    <p:extLst>
      <p:ext uri="{BB962C8B-B14F-4D97-AF65-F5344CB8AC3E}">
        <p14:creationId xmlns:p14="http://schemas.microsoft.com/office/powerpoint/2010/main" val="385440076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898644"/>
            <a:ext cx="9144000" cy="757551"/>
          </a:xfrm>
        </p:spPr>
        <p:txBody>
          <a:bodyPr/>
          <a:lstStyle/>
          <a:p>
            <a:r>
              <a:rPr lang="en-US" altLang="en-US" sz="1600" dirty="0"/>
              <a:t>Securing Personal Data and Devices</a:t>
            </a:r>
            <a:r>
              <a:rPr lang="en-US" altLang="en-US" dirty="0"/>
              <a:t/>
            </a:r>
            <a:br>
              <a:rPr lang="en-US" altLang="en-US" dirty="0"/>
            </a:br>
            <a:r>
              <a:rPr lang="en-US" altLang="en-US" dirty="0"/>
              <a:t>Lab - Discover Your Own Risky Online Behavior</a:t>
            </a:r>
          </a:p>
        </p:txBody>
      </p:sp>
      <p:pic>
        <p:nvPicPr>
          <p:cNvPr id="5" name="Picture 4" descr="5.1.3.6 Lab - Discover Your Own Risky Online Behavior.pdf - Mozilla Firefox">
            <a:extLst>
              <a:ext uri="{FF2B5EF4-FFF2-40B4-BE49-F238E27FC236}">
                <a16:creationId xmlns:a16="http://schemas.microsoft.com/office/drawing/2014/main" id="{9DD71E18-4E42-4CC3-92DB-4D8F9D800B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63424" y="1656195"/>
            <a:ext cx="3205229" cy="4054892"/>
          </a:xfrm>
          <a:prstGeom prst="rect">
            <a:avLst/>
          </a:prstGeom>
          <a:ln>
            <a:solidFill>
              <a:srgbClr val="000000"/>
            </a:solidFill>
          </a:ln>
        </p:spPr>
      </p:pic>
    </p:spTree>
    <p:extLst>
      <p:ext uri="{BB962C8B-B14F-4D97-AF65-F5344CB8AC3E}">
        <p14:creationId xmlns:p14="http://schemas.microsoft.com/office/powerpoint/2010/main" val="276476373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5.2 Chapter Summary</a:t>
            </a:r>
          </a:p>
        </p:txBody>
      </p:sp>
    </p:spTree>
    <p:extLst>
      <p:ext uri="{BB962C8B-B14F-4D97-AF65-F5344CB8AC3E}">
        <p14:creationId xmlns:p14="http://schemas.microsoft.com/office/powerpoint/2010/main" val="416043467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dirty="0"/>
              <a:t>The quantity, volume, variety, and immediacy of generated data has changed.</a:t>
            </a:r>
          </a:p>
          <a:p>
            <a:r>
              <a:rPr lang="en-US" dirty="0"/>
              <a:t>Personally identifiable information (PII) or sensitive personal information (SPI) is data relating to a living individual that can be used on its own or with other information to identify, contact, or locate a specific individual.</a:t>
            </a:r>
          </a:p>
          <a:p>
            <a:r>
              <a:rPr lang="en-US" dirty="0"/>
              <a:t>Informational data can also contain sensitive information concerning corporate secrets, new product patents, or national security</a:t>
            </a:r>
            <a:r>
              <a:rPr lang="en-US" dirty="0" smtClean="0"/>
              <a:t>.</a:t>
            </a:r>
          </a:p>
          <a:p>
            <a:r>
              <a:rPr lang="en-US" dirty="0"/>
              <a:t>White hat hackers </a:t>
            </a:r>
            <a:r>
              <a:rPr lang="en-US" dirty="0" smtClean="0"/>
              <a:t>test </a:t>
            </a:r>
            <a:r>
              <a:rPr lang="en-US" dirty="0"/>
              <a:t>security to help protect data.</a:t>
            </a:r>
          </a:p>
          <a:p>
            <a:r>
              <a:rPr lang="en-US" dirty="0" smtClean="0"/>
              <a:t>Black </a:t>
            </a:r>
            <a:r>
              <a:rPr lang="en-US" dirty="0"/>
              <a:t>hat hackers, want access to collected data for many nefarious </a:t>
            </a:r>
            <a:r>
              <a:rPr lang="en-US" dirty="0" smtClean="0"/>
              <a:t>reasons.</a:t>
            </a:r>
          </a:p>
          <a:p>
            <a:r>
              <a:rPr lang="en-US" sz="1400" b="1" dirty="0"/>
              <a:t>Outside perimeter security </a:t>
            </a:r>
            <a:r>
              <a:rPr lang="en-US" sz="1400" dirty="0"/>
              <a:t>- on-premise security officers, fences, gates, continuous video surveillance, and security breach alarms.</a:t>
            </a:r>
          </a:p>
          <a:p>
            <a:r>
              <a:rPr lang="en-US" sz="1400" b="1" dirty="0"/>
              <a:t>Inside perimeter security </a:t>
            </a:r>
            <a:r>
              <a:rPr lang="en-US" sz="1400" dirty="0"/>
              <a:t>- continuous video surveillance, electronic motion detectors, security traps, and biometric access and exit sensors.</a:t>
            </a:r>
          </a:p>
          <a:p>
            <a:endParaRPr lang="en-US" dirty="0"/>
          </a:p>
          <a:p>
            <a:endParaRPr lang="en-US" dirty="0"/>
          </a:p>
          <a:p>
            <a:endParaRPr lang="en-US" dirty="0"/>
          </a:p>
          <a:p>
            <a:pPr lvl="1"/>
            <a:endParaRPr lang="en-US" sz="1500" dirty="0"/>
          </a:p>
        </p:txBody>
      </p:sp>
    </p:spTree>
    <p:extLst>
      <p:ext uri="{BB962C8B-B14F-4D97-AF65-F5344CB8AC3E}">
        <p14:creationId xmlns:p14="http://schemas.microsoft.com/office/powerpoint/2010/main" val="327395611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bài giảng là của CISCO</a:t>
            </a:r>
            <a:r>
              <a:rPr lang="en-US" smtClean="0"/>
              <a:t>, sinh viên có quyền tải về, lưu trữ, in ấn, tham khảo cho mục đích học tập. Sinh viên không được phát hành lại hay thay đổi nội dung slide nếu chưa có sự đồng ý của chủ sở hữu.</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9/3/2020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Verdana" panose="020B0604030504040204" pitchFamily="34" charset="0"/>
                <a:ea typeface="MS PGothic" pitchFamily="34" charset="-128"/>
                <a:cs typeface="+mn-cs"/>
              </a:rPr>
              <a:t>502068 – IOT</a:t>
            </a:r>
            <a:r>
              <a:rPr kumimoji="0" lang="en-US" sz="1200" b="0" i="0" u="none" strike="noStrike" kern="1200" cap="none" spc="0" normalizeH="0" noProof="0" smtClean="0">
                <a:ln>
                  <a:noFill/>
                </a:ln>
                <a:solidFill>
                  <a:prstClr val="black">
                    <a:tint val="75000"/>
                  </a:prstClr>
                </a:solidFill>
                <a:effectLst/>
                <a:uLnTx/>
                <a:uFillTx/>
                <a:latin typeface="Verdana" panose="020B0604030504040204" pitchFamily="34" charset="0"/>
                <a:ea typeface="MS PGothic" pitchFamily="34" charset="-128"/>
                <a:cs typeface="+mn-cs"/>
              </a:rPr>
              <a:t> Cơ bản</a:t>
            </a:r>
          </a:p>
        </p:txBody>
      </p:sp>
    </p:spTree>
    <p:extLst>
      <p:ext uri="{BB962C8B-B14F-4D97-AF65-F5344CB8AC3E}">
        <p14:creationId xmlns:p14="http://schemas.microsoft.com/office/powerpoint/2010/main" val="213163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smtClean="0"/>
              <a:t>Summary (Cont.)</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400" dirty="0"/>
              <a:t>Challenges of securing devices on the IoT: </a:t>
            </a:r>
          </a:p>
          <a:p>
            <a:pPr lvl="1"/>
            <a:r>
              <a:rPr lang="en-US" sz="1300" b="1" dirty="0"/>
              <a:t>Increasing Number of Devices </a:t>
            </a:r>
            <a:r>
              <a:rPr lang="en-US" sz="1300" dirty="0"/>
              <a:t>- The number of interconnected sensors and smart devices is growing exponentially, increasing the opportunity for attacks.</a:t>
            </a:r>
          </a:p>
          <a:p>
            <a:pPr lvl="1"/>
            <a:r>
              <a:rPr lang="en-US" sz="1300" b="1" dirty="0"/>
              <a:t>Non-Traditional Location of Devices </a:t>
            </a:r>
            <a:r>
              <a:rPr lang="en-US" sz="1300" dirty="0"/>
              <a:t>- Some connected IoT devices are able to interact with the physical world.</a:t>
            </a:r>
          </a:p>
          <a:p>
            <a:pPr lvl="1"/>
            <a:r>
              <a:rPr lang="en-US" sz="1300" b="1" dirty="0"/>
              <a:t>Lack of Upgradeability </a:t>
            </a:r>
            <a:r>
              <a:rPr lang="en-US" sz="1300" dirty="0"/>
              <a:t>- IoT sensor-enabled devices may be located in remote and/or inaccessible locations where human intervention or configuration is almost impossible.</a:t>
            </a:r>
          </a:p>
          <a:p>
            <a:r>
              <a:rPr lang="en-US" sz="1400" dirty="0"/>
              <a:t>Know the steps to protect your company’s wireless network.</a:t>
            </a:r>
          </a:p>
          <a:p>
            <a:r>
              <a:rPr lang="en-US" sz="1400" dirty="0"/>
              <a:t>Steps for protecting your own devices:</a:t>
            </a:r>
          </a:p>
          <a:p>
            <a:pPr lvl="1"/>
            <a:r>
              <a:rPr lang="en-US" sz="1300" dirty="0"/>
              <a:t>Keep the Firewall On </a:t>
            </a:r>
          </a:p>
          <a:p>
            <a:pPr lvl="1"/>
            <a:r>
              <a:rPr lang="en-US" sz="1300" dirty="0"/>
              <a:t>Manage Your Operating System and Browser</a:t>
            </a:r>
          </a:p>
          <a:p>
            <a:pPr lvl="1"/>
            <a:r>
              <a:rPr lang="en-US" sz="1300" dirty="0"/>
              <a:t>Protect All Your Devices</a:t>
            </a:r>
          </a:p>
          <a:p>
            <a:pPr lvl="1"/>
            <a:r>
              <a:rPr lang="en-US" sz="1300" dirty="0"/>
              <a:t>Use Antivirus and Antispyware</a:t>
            </a:r>
          </a:p>
          <a:p>
            <a:endParaRPr lang="en-US" sz="1400" dirty="0"/>
          </a:p>
          <a:p>
            <a:endParaRPr lang="en-US" sz="1400" dirty="0"/>
          </a:p>
          <a:p>
            <a:endParaRPr lang="en-US" sz="1400" dirty="0"/>
          </a:p>
          <a:p>
            <a:endParaRPr lang="en-US" dirty="0"/>
          </a:p>
          <a:p>
            <a:endParaRPr lang="en-US" dirty="0"/>
          </a:p>
          <a:p>
            <a:endParaRPr lang="en-US" dirty="0"/>
          </a:p>
          <a:p>
            <a:pPr lvl="1"/>
            <a:endParaRPr lang="en-US" sz="1500" dirty="0"/>
          </a:p>
        </p:txBody>
      </p:sp>
    </p:spTree>
    <p:extLst>
      <p:ext uri="{BB962C8B-B14F-4D97-AF65-F5344CB8AC3E}">
        <p14:creationId xmlns:p14="http://schemas.microsoft.com/office/powerpoint/2010/main" val="21116095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smtClean="0"/>
              <a:t>Summary (Cont.)</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400" dirty="0"/>
              <a:t>Smart sensors in our homes increase the potential for security issues.</a:t>
            </a:r>
          </a:p>
          <a:p>
            <a:r>
              <a:rPr lang="en-US" sz="1400" dirty="0"/>
              <a:t> </a:t>
            </a:r>
            <a:r>
              <a:rPr lang="en-US" sz="1600" dirty="0"/>
              <a:t>Safety rules to follow when using a public or unsecure Wi-Fi hotspot:</a:t>
            </a:r>
          </a:p>
          <a:p>
            <a:pPr lvl="1"/>
            <a:r>
              <a:rPr lang="en-US" sz="1500" dirty="0"/>
              <a:t>Do not access or send any sensitive personal information</a:t>
            </a:r>
          </a:p>
          <a:p>
            <a:pPr lvl="1"/>
            <a:r>
              <a:rPr lang="en-US" sz="1500" dirty="0"/>
              <a:t>Verify that your computer is configured with file and media sharing, and that it requires user authentication with encryption. </a:t>
            </a:r>
          </a:p>
          <a:p>
            <a:pPr lvl="1"/>
            <a:r>
              <a:rPr lang="en-US" sz="1500" dirty="0"/>
              <a:t>Use encrypted virtual private network (VPN) tunnels and services.</a:t>
            </a:r>
          </a:p>
          <a:p>
            <a:pPr lvl="1"/>
            <a:endParaRPr lang="en-US" sz="1500" dirty="0"/>
          </a:p>
          <a:p>
            <a:pPr lvl="1"/>
            <a:r>
              <a:rPr lang="en-US" sz="1500" dirty="0"/>
              <a:t>Set up a VPN on your smart phone.</a:t>
            </a:r>
            <a:endParaRPr lang="en-US" dirty="0"/>
          </a:p>
          <a:p>
            <a:endParaRPr lang="en-US" sz="1400" dirty="0"/>
          </a:p>
          <a:p>
            <a:endParaRPr lang="en-US" sz="1400" dirty="0"/>
          </a:p>
          <a:p>
            <a:endParaRPr lang="en-US" sz="1400" dirty="0"/>
          </a:p>
          <a:p>
            <a:endParaRPr lang="en-US" dirty="0"/>
          </a:p>
          <a:p>
            <a:endParaRPr lang="en-US" dirty="0"/>
          </a:p>
          <a:p>
            <a:endParaRPr lang="en-US" dirty="0"/>
          </a:p>
          <a:p>
            <a:pPr lvl="1"/>
            <a:endParaRPr lang="en-US" sz="1500" dirty="0"/>
          </a:p>
        </p:txBody>
      </p:sp>
    </p:spTree>
    <p:extLst>
      <p:ext uri="{BB962C8B-B14F-4D97-AF65-F5344CB8AC3E}">
        <p14:creationId xmlns:p14="http://schemas.microsoft.com/office/powerpoint/2010/main" val="157333593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226002"/>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6: Educational and Business Opportunities</a:t>
            </a:r>
            <a:endParaRPr lang="en-GB" dirty="0"/>
          </a:p>
        </p:txBody>
      </p:sp>
      <p:sp>
        <p:nvSpPr>
          <p:cNvPr id="7" name="Subtitle 6"/>
          <p:cNvSpPr>
            <a:spLocks noGrp="1"/>
          </p:cNvSpPr>
          <p:nvPr>
            <p:ph type="subTitle" idx="1"/>
          </p:nvPr>
        </p:nvSpPr>
        <p:spPr>
          <a:xfrm>
            <a:off x="469497" y="466677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180881198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6.1 Explain the challenges and opportunities that exist in the digitized world.</a:t>
            </a:r>
          </a:p>
          <a:p>
            <a:pPr lvl="1"/>
            <a:r>
              <a:rPr lang="en-US" dirty="0"/>
              <a:t>Explain the challenges and opportunities that exist in the digitized </a:t>
            </a:r>
            <a:r>
              <a:rPr lang="en-US" dirty="0" smtClean="0"/>
              <a:t>world.</a:t>
            </a:r>
            <a:endParaRPr lang="en-US" dirty="0"/>
          </a:p>
          <a:p>
            <a:pPr lvl="1"/>
            <a:r>
              <a:rPr lang="en-US" dirty="0"/>
              <a:t>Describe the educational opportunities and communities of interest related to IoT.</a:t>
            </a:r>
          </a:p>
        </p:txBody>
      </p:sp>
      <p:sp>
        <p:nvSpPr>
          <p:cNvPr id="4098" name="Rectangle 33"/>
          <p:cNvSpPr>
            <a:spLocks noGrp="1" noChangeArrowheads="1"/>
          </p:cNvSpPr>
          <p:nvPr>
            <p:ph type="title"/>
          </p:nvPr>
        </p:nvSpPr>
        <p:spPr/>
        <p:txBody>
          <a:bodyPr/>
          <a:lstStyle/>
          <a:p>
            <a:pPr eaLnBrk="1" hangingPunct="1"/>
            <a:r>
              <a:rPr lang="en-US" dirty="0"/>
              <a:t>Chapter 6 - Sections &amp; Objectives</a:t>
            </a:r>
          </a:p>
        </p:txBody>
      </p:sp>
    </p:spTree>
    <p:extLst>
      <p:ext uri="{BB962C8B-B14F-4D97-AF65-F5344CB8AC3E}">
        <p14:creationId xmlns:p14="http://schemas.microsoft.com/office/powerpoint/2010/main" val="6384105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885746" cy="1842305"/>
          </a:xfrm>
        </p:spPr>
        <p:txBody>
          <a:bodyPr/>
          <a:lstStyle/>
          <a:p>
            <a:r>
              <a:rPr lang="en-US" dirty="0"/>
              <a:t>6.1 Where Can I Go from Here?</a:t>
            </a:r>
          </a:p>
        </p:txBody>
      </p:sp>
    </p:spTree>
    <p:extLst>
      <p:ext uri="{BB962C8B-B14F-4D97-AF65-F5344CB8AC3E}">
        <p14:creationId xmlns:p14="http://schemas.microsoft.com/office/powerpoint/2010/main" val="206186256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447152" y="1730838"/>
            <a:ext cx="5571412" cy="4090298"/>
          </a:xfrm>
        </p:spPr>
        <p:txBody>
          <a:bodyPr/>
          <a:lstStyle/>
          <a:p>
            <a:r>
              <a:rPr lang="en-US" dirty="0" smtClean="0"/>
              <a:t>Technical gains, together with recent developments in automation and artificial intelligence, have created a highly digitized world. </a:t>
            </a:r>
          </a:p>
          <a:p>
            <a:r>
              <a:rPr lang="en-US" dirty="0" smtClean="0"/>
              <a:t>Digitization currently impacts every aspect of our daily lives and continues to provide new opportunities for professionals.</a:t>
            </a:r>
          </a:p>
          <a:p>
            <a:r>
              <a:rPr lang="en-US" dirty="0" smtClean="0"/>
              <a:t>The </a:t>
            </a:r>
            <a:r>
              <a:rPr lang="en-US" dirty="0"/>
              <a:t>IoT provides an immeasurable amount of information that is readily available for consumption.</a:t>
            </a:r>
          </a:p>
          <a:p>
            <a:r>
              <a:rPr lang="en-US" dirty="0"/>
              <a:t>Think about what else has changed in your life because of the IoT.</a:t>
            </a:r>
          </a:p>
          <a:p>
            <a:r>
              <a:rPr lang="en-US" dirty="0"/>
              <a:t>The IoT is also freeing humans from the drudgery of routine and repetitive tasks such as restocking shelves and order fulfillment. </a:t>
            </a:r>
          </a:p>
          <a:p>
            <a:r>
              <a:rPr lang="en-US" dirty="0"/>
              <a:t>How will you use the IoT to help improve the future?</a:t>
            </a:r>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Become an Informed Consumer</a:t>
            </a:r>
          </a:p>
        </p:txBody>
      </p:sp>
      <p:pic>
        <p:nvPicPr>
          <p:cNvPr id="2" name="Picture 1">
            <a:extLst>
              <a:ext uri="{FF2B5EF4-FFF2-40B4-BE49-F238E27FC236}">
                <a16:creationId xmlns:a16="http://schemas.microsoft.com/office/drawing/2014/main" id="{585B7524-B383-41A0-8096-3BCD11D6E871}"/>
              </a:ext>
            </a:extLst>
          </p:cNvPr>
          <p:cNvPicPr>
            <a:picLocks noChangeAspect="1"/>
          </p:cNvPicPr>
          <p:nvPr/>
        </p:nvPicPr>
        <p:blipFill>
          <a:blip r:embed="rId3"/>
          <a:stretch>
            <a:fillRect/>
          </a:stretch>
        </p:blipFill>
        <p:spPr>
          <a:xfrm>
            <a:off x="288214" y="1862237"/>
            <a:ext cx="3009651" cy="1962149"/>
          </a:xfrm>
          <a:prstGeom prst="rect">
            <a:avLst/>
          </a:prstGeom>
        </p:spPr>
      </p:pic>
    </p:spTree>
    <p:extLst>
      <p:ext uri="{BB962C8B-B14F-4D97-AF65-F5344CB8AC3E}">
        <p14:creationId xmlns:p14="http://schemas.microsoft.com/office/powerpoint/2010/main" val="61905759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447152" y="1730838"/>
            <a:ext cx="5571412" cy="4090298"/>
          </a:xfrm>
        </p:spPr>
        <p:txBody>
          <a:bodyPr/>
          <a:lstStyle/>
          <a:p>
            <a:r>
              <a:rPr lang="en-US" dirty="0"/>
              <a:t>We are now faced with an ever expanding collection of new technology that we must master.</a:t>
            </a:r>
          </a:p>
          <a:p>
            <a:r>
              <a:rPr lang="en-US" dirty="0"/>
              <a:t>Transformational technologies that we have experienced in recent history. </a:t>
            </a:r>
          </a:p>
          <a:p>
            <a:pPr lvl="1"/>
            <a:r>
              <a:rPr lang="en-US" dirty="0"/>
              <a:t>The development of the automobile allowed for greater mobility of the workforce and increased recreational activities.</a:t>
            </a:r>
          </a:p>
          <a:p>
            <a:pPr lvl="1"/>
            <a:r>
              <a:rPr lang="en-US" dirty="0"/>
              <a:t>The personal computer allowed the automation of many routine tasks and improved their accuracy and efficiency.</a:t>
            </a:r>
          </a:p>
          <a:p>
            <a:pPr lvl="1"/>
            <a:r>
              <a:rPr lang="en-US" dirty="0"/>
              <a:t>The Internet started to break down geographic barriers and improve equality between people on a global scale. </a:t>
            </a:r>
          </a:p>
          <a:p>
            <a:r>
              <a:rPr lang="en-US" dirty="0"/>
              <a:t>Each perceived challenge opens up many new opportunities.</a:t>
            </a:r>
          </a:p>
          <a:p>
            <a:r>
              <a:rPr lang="en-US" dirty="0"/>
              <a:t>Can you imagine how your life would be without a car, personal computer, or access to the Internet?</a:t>
            </a:r>
          </a:p>
          <a:p>
            <a:endParaRPr lang="en-US" dirty="0"/>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Challenges in the Digitized World</a:t>
            </a:r>
          </a:p>
        </p:txBody>
      </p:sp>
      <p:pic>
        <p:nvPicPr>
          <p:cNvPr id="3" name="Picture 2">
            <a:extLst>
              <a:ext uri="{FF2B5EF4-FFF2-40B4-BE49-F238E27FC236}">
                <a16:creationId xmlns:a16="http://schemas.microsoft.com/office/drawing/2014/main" id="{19682587-C2E2-4A0E-ADAC-481B297433D5}"/>
              </a:ext>
            </a:extLst>
          </p:cNvPr>
          <p:cNvPicPr>
            <a:picLocks noChangeAspect="1"/>
          </p:cNvPicPr>
          <p:nvPr/>
        </p:nvPicPr>
        <p:blipFill>
          <a:blip r:embed="rId3"/>
          <a:stretch>
            <a:fillRect/>
          </a:stretch>
        </p:blipFill>
        <p:spPr>
          <a:xfrm>
            <a:off x="125437" y="1773371"/>
            <a:ext cx="3097763" cy="2000089"/>
          </a:xfrm>
          <a:prstGeom prst="rect">
            <a:avLst/>
          </a:prstGeom>
        </p:spPr>
      </p:pic>
    </p:spTree>
    <p:extLst>
      <p:ext uri="{BB962C8B-B14F-4D97-AF65-F5344CB8AC3E}">
        <p14:creationId xmlns:p14="http://schemas.microsoft.com/office/powerpoint/2010/main" val="229029742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5" y="1656194"/>
            <a:ext cx="5571412" cy="4090298"/>
          </a:xfrm>
        </p:spPr>
        <p:txBody>
          <a:bodyPr/>
          <a:lstStyle/>
          <a:p>
            <a:r>
              <a:rPr lang="en-US" dirty="0"/>
              <a:t>Traditional jobs are being replaced with jobs that are designed to embrace this new world and all it offers.</a:t>
            </a:r>
          </a:p>
          <a:p>
            <a:r>
              <a:rPr lang="en-US" dirty="0"/>
              <a:t>These jobs reflect skills spanning multiple disciplines that include computer science, computer engineering, and software engineering in the following areas:</a:t>
            </a:r>
          </a:p>
          <a:p>
            <a:pPr lvl="1"/>
            <a:r>
              <a:rPr lang="en-US" dirty="0"/>
              <a:t>Artificial Intelligence</a:t>
            </a:r>
          </a:p>
          <a:p>
            <a:pPr lvl="1"/>
            <a:r>
              <a:rPr lang="en-US" dirty="0"/>
              <a:t>Application Development</a:t>
            </a:r>
          </a:p>
          <a:p>
            <a:pPr lvl="1"/>
            <a:r>
              <a:rPr lang="en-US" dirty="0"/>
              <a:t>IoT Program Developer</a:t>
            </a:r>
          </a:p>
          <a:p>
            <a:pPr lvl="1"/>
            <a:r>
              <a:rPr lang="en-US" dirty="0"/>
              <a:t>IoT Security Specialist</a:t>
            </a:r>
          </a:p>
          <a:p>
            <a:pPr lvl="1"/>
            <a:r>
              <a:rPr lang="en-US" dirty="0"/>
              <a:t>Collaboration</a:t>
            </a:r>
          </a:p>
          <a:p>
            <a:pPr lvl="1"/>
            <a:r>
              <a:rPr lang="en-US" dirty="0"/>
              <a:t>Enterprise Networks</a:t>
            </a:r>
          </a:p>
          <a:p>
            <a:pPr lvl="1"/>
            <a:r>
              <a:rPr lang="en-US" dirty="0"/>
              <a:t>Data Center and Virtualization</a:t>
            </a:r>
          </a:p>
          <a:p>
            <a:endParaRPr lang="en-US" dirty="0"/>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The Evolving Job Market</a:t>
            </a:r>
          </a:p>
        </p:txBody>
      </p:sp>
      <p:pic>
        <p:nvPicPr>
          <p:cNvPr id="2" name="Picture 1">
            <a:extLst>
              <a:ext uri="{FF2B5EF4-FFF2-40B4-BE49-F238E27FC236}">
                <a16:creationId xmlns:a16="http://schemas.microsoft.com/office/drawing/2014/main" id="{32561FED-C929-4750-82AA-4351BEF78E6B}"/>
              </a:ext>
            </a:extLst>
          </p:cNvPr>
          <p:cNvPicPr>
            <a:picLocks noChangeAspect="1"/>
          </p:cNvPicPr>
          <p:nvPr/>
        </p:nvPicPr>
        <p:blipFill>
          <a:blip r:embed="rId3"/>
          <a:stretch>
            <a:fillRect/>
          </a:stretch>
        </p:blipFill>
        <p:spPr>
          <a:xfrm>
            <a:off x="5859641" y="1656195"/>
            <a:ext cx="3140244" cy="2356439"/>
          </a:xfrm>
          <a:prstGeom prst="rect">
            <a:avLst/>
          </a:prstGeom>
        </p:spPr>
      </p:pic>
    </p:spTree>
    <p:extLst>
      <p:ext uri="{BB962C8B-B14F-4D97-AF65-F5344CB8AC3E}">
        <p14:creationId xmlns:p14="http://schemas.microsoft.com/office/powerpoint/2010/main" val="250153045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5" y="1920940"/>
            <a:ext cx="5571412" cy="3825552"/>
          </a:xfrm>
        </p:spPr>
        <p:txBody>
          <a:bodyPr/>
          <a:lstStyle/>
          <a:p>
            <a:r>
              <a:rPr lang="en-US" sz="1800" dirty="0"/>
              <a:t>There are broad categories that summarize the job opportunities that exist in the evolving digitized world:</a:t>
            </a:r>
          </a:p>
          <a:p>
            <a:pPr lvl="1"/>
            <a:r>
              <a:rPr lang="en-US" sz="1600" b="1" dirty="0"/>
              <a:t>Enablers</a:t>
            </a:r>
            <a:r>
              <a:rPr lang="en-US" sz="1600" dirty="0"/>
              <a:t> – These jobs develop and implement the underlying technology.</a:t>
            </a:r>
          </a:p>
          <a:p>
            <a:pPr lvl="1"/>
            <a:r>
              <a:rPr lang="en-US" sz="1600" b="1" dirty="0"/>
              <a:t>Engagers</a:t>
            </a:r>
            <a:r>
              <a:rPr lang="en-US" sz="1600" dirty="0"/>
              <a:t> –These jobs design, create, integrate, and deliver IoT services to customers.</a:t>
            </a:r>
          </a:p>
          <a:p>
            <a:pPr lvl="1"/>
            <a:r>
              <a:rPr lang="en-US" sz="1600" b="1" dirty="0"/>
              <a:t>Enhancers</a:t>
            </a:r>
            <a:r>
              <a:rPr lang="en-US" sz="1600" dirty="0"/>
              <a:t> – These jobs devise their own value-added services, on top of the services provided by Engagers, which are unique to the Internet of Things</a:t>
            </a:r>
            <a:r>
              <a:rPr lang="en-US" dirty="0"/>
              <a:t>.</a:t>
            </a:r>
          </a:p>
          <a:p>
            <a:endParaRPr lang="en-US" dirty="0"/>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The Evolving Job Market (Cont.)</a:t>
            </a:r>
          </a:p>
        </p:txBody>
      </p:sp>
      <p:pic>
        <p:nvPicPr>
          <p:cNvPr id="2" name="Picture 1">
            <a:extLst>
              <a:ext uri="{FF2B5EF4-FFF2-40B4-BE49-F238E27FC236}">
                <a16:creationId xmlns:a16="http://schemas.microsoft.com/office/drawing/2014/main" id="{32561FED-C929-4750-82AA-4351BEF78E6B}"/>
              </a:ext>
            </a:extLst>
          </p:cNvPr>
          <p:cNvPicPr>
            <a:picLocks noChangeAspect="1"/>
          </p:cNvPicPr>
          <p:nvPr/>
        </p:nvPicPr>
        <p:blipFill>
          <a:blip r:embed="rId3"/>
          <a:stretch>
            <a:fillRect/>
          </a:stretch>
        </p:blipFill>
        <p:spPr>
          <a:xfrm>
            <a:off x="5859641" y="1656195"/>
            <a:ext cx="3140244" cy="2356439"/>
          </a:xfrm>
          <a:prstGeom prst="rect">
            <a:avLst/>
          </a:prstGeom>
        </p:spPr>
      </p:pic>
    </p:spTree>
    <p:extLst>
      <p:ext uri="{BB962C8B-B14F-4D97-AF65-F5344CB8AC3E}">
        <p14:creationId xmlns:p14="http://schemas.microsoft.com/office/powerpoint/2010/main" val="241389920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5: Everything Needs to be Secured</a:t>
            </a:r>
            <a:endParaRPr lang="en-GB" dirty="0"/>
          </a:p>
        </p:txBody>
      </p:sp>
      <p:sp>
        <p:nvSpPr>
          <p:cNvPr id="7" name="Subtitle 6"/>
          <p:cNvSpPr>
            <a:spLocks noGrp="1"/>
          </p:cNvSpPr>
          <p:nvPr>
            <p:ph type="subTitle" idx="1"/>
          </p:nvPr>
        </p:nvSpPr>
        <p:spPr>
          <a:xfrm>
            <a:off x="469497" y="466677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4071165196"/>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5" y="1920940"/>
            <a:ext cx="5771493" cy="3825552"/>
          </a:xfrm>
        </p:spPr>
        <p:txBody>
          <a:bodyPr/>
          <a:lstStyle/>
          <a:p>
            <a:r>
              <a:rPr lang="en-US" sz="1800" dirty="0"/>
              <a:t>New kind of IT specialist needed! Individuals with the knowledge and skillsets to develop new IoT-enabled products and process the data they collect.</a:t>
            </a:r>
          </a:p>
          <a:p>
            <a:r>
              <a:rPr lang="en-US" sz="1800" dirty="0"/>
              <a:t>An entrepreneurial workforce is needed that specializes in both information science and software or computer engineering.</a:t>
            </a:r>
          </a:p>
          <a:p>
            <a:r>
              <a:rPr lang="en-US" sz="1800" dirty="0"/>
              <a:t>People must collaborate and learn from each other to understand the things, the networks, and methodologies that harness the limitless potential of the IoT.</a:t>
            </a:r>
          </a:p>
          <a:p>
            <a:endParaRPr lang="en-US" dirty="0"/>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Entrepreneurs needed!</a:t>
            </a:r>
          </a:p>
        </p:txBody>
      </p:sp>
      <p:pic>
        <p:nvPicPr>
          <p:cNvPr id="3" name="Picture 2">
            <a:extLst>
              <a:ext uri="{FF2B5EF4-FFF2-40B4-BE49-F238E27FC236}">
                <a16:creationId xmlns:a16="http://schemas.microsoft.com/office/drawing/2014/main" id="{422B8AA2-57A0-4CB0-B123-81AE244015AA}"/>
              </a:ext>
            </a:extLst>
          </p:cNvPr>
          <p:cNvPicPr>
            <a:picLocks noChangeAspect="1"/>
          </p:cNvPicPr>
          <p:nvPr/>
        </p:nvPicPr>
        <p:blipFill>
          <a:blip r:embed="rId3"/>
          <a:stretch>
            <a:fillRect/>
          </a:stretch>
        </p:blipFill>
        <p:spPr>
          <a:xfrm>
            <a:off x="6165660" y="1920940"/>
            <a:ext cx="2629900" cy="3341622"/>
          </a:xfrm>
          <a:prstGeom prst="rect">
            <a:avLst/>
          </a:prstGeom>
        </p:spPr>
      </p:pic>
    </p:spTree>
    <p:extLst>
      <p:ext uri="{BB962C8B-B14F-4D97-AF65-F5344CB8AC3E}">
        <p14:creationId xmlns:p14="http://schemas.microsoft.com/office/powerpoint/2010/main" val="56808552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5" y="2038343"/>
            <a:ext cx="4427886" cy="3316263"/>
          </a:xfrm>
        </p:spPr>
        <p:txBody>
          <a:bodyPr/>
          <a:lstStyle/>
          <a:p>
            <a:r>
              <a:rPr lang="en-US" sz="1600" dirty="0"/>
              <a:t>With the ever changing landscape of the digitized world, we must stay current in order to realize the full potential of what the IoT has to offer.</a:t>
            </a:r>
          </a:p>
          <a:p>
            <a:r>
              <a:rPr lang="en-US" sz="1600" dirty="0"/>
              <a:t>The job market will continue to offer more opportunities as new technologies evolve. </a:t>
            </a:r>
          </a:p>
          <a:p>
            <a:r>
              <a:rPr lang="en-US" sz="1600" dirty="0"/>
              <a:t>The skill sets required for these jobs will evolve at the same time, thus creating the need for lifelong learning</a:t>
            </a:r>
            <a:r>
              <a:rPr lang="en-US" dirty="0"/>
              <a:t>.</a:t>
            </a:r>
          </a:p>
          <a:p>
            <a:endParaRPr lang="en-US" dirty="0"/>
          </a:p>
        </p:txBody>
      </p:sp>
      <p:sp>
        <p:nvSpPr>
          <p:cNvPr id="8194" name="Rectangle 2"/>
          <p:cNvSpPr>
            <a:spLocks noGrp="1" noChangeArrowheads="1"/>
          </p:cNvSpPr>
          <p:nvPr>
            <p:ph type="title"/>
          </p:nvPr>
        </p:nvSpPr>
        <p:spPr/>
        <p:txBody>
          <a:bodyPr/>
          <a:lstStyle/>
          <a:p>
            <a:r>
              <a:rPr lang="en-US" altLang="en-US" sz="1600" dirty="0"/>
              <a:t>Challenges and Opportunities in the Digital World</a:t>
            </a:r>
            <a:r>
              <a:rPr lang="en-US" altLang="en-US" dirty="0"/>
              <a:t/>
            </a:r>
            <a:br>
              <a:rPr lang="en-US" altLang="en-US" dirty="0"/>
            </a:br>
            <a:r>
              <a:rPr lang="en-US" altLang="en-US" dirty="0"/>
              <a:t>Lifelong Learning</a:t>
            </a:r>
          </a:p>
        </p:txBody>
      </p:sp>
      <p:pic>
        <p:nvPicPr>
          <p:cNvPr id="2" name="Picture 1">
            <a:extLst>
              <a:ext uri="{FF2B5EF4-FFF2-40B4-BE49-F238E27FC236}">
                <a16:creationId xmlns:a16="http://schemas.microsoft.com/office/drawing/2014/main" id="{BBBFD0FA-34BD-4DF0-85B9-E8659ABDF1F5}"/>
              </a:ext>
            </a:extLst>
          </p:cNvPr>
          <p:cNvPicPr>
            <a:picLocks noChangeAspect="1"/>
          </p:cNvPicPr>
          <p:nvPr/>
        </p:nvPicPr>
        <p:blipFill>
          <a:blip r:embed="rId3"/>
          <a:stretch>
            <a:fillRect/>
          </a:stretch>
        </p:blipFill>
        <p:spPr>
          <a:xfrm>
            <a:off x="4963886" y="2038343"/>
            <a:ext cx="4036000" cy="2756292"/>
          </a:xfrm>
          <a:prstGeom prst="rect">
            <a:avLst/>
          </a:prstGeom>
        </p:spPr>
      </p:pic>
    </p:spTree>
    <p:extLst>
      <p:ext uri="{BB962C8B-B14F-4D97-AF65-F5344CB8AC3E}">
        <p14:creationId xmlns:p14="http://schemas.microsoft.com/office/powerpoint/2010/main" val="334012286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4" y="1907714"/>
            <a:ext cx="4427886" cy="3316263"/>
          </a:xfrm>
        </p:spPr>
        <p:txBody>
          <a:bodyPr/>
          <a:lstStyle/>
          <a:p>
            <a:r>
              <a:rPr lang="en-US" sz="1600" dirty="0"/>
              <a:t>There is a global shortage of people who are qualified to implement and maintain networking solutions.</a:t>
            </a:r>
          </a:p>
          <a:p>
            <a:r>
              <a:rPr lang="en-US" sz="1600" dirty="0"/>
              <a:t>Cisco Networking </a:t>
            </a:r>
            <a:r>
              <a:rPr lang="en-US" sz="1600" dirty="0"/>
              <a:t>Academy:</a:t>
            </a:r>
            <a:endParaRPr lang="en-US" sz="1600" dirty="0"/>
          </a:p>
          <a:p>
            <a:pPr lvl="1"/>
            <a:r>
              <a:rPr lang="en-US" sz="1600" dirty="0"/>
              <a:t>Helps individuals prepare for industry-recognized certifications and entry-level information and communication technology (ICT) careers in virtually every type of industry.</a:t>
            </a:r>
          </a:p>
          <a:p>
            <a:pPr lvl="1"/>
            <a:r>
              <a:rPr lang="en-US" sz="1600" dirty="0"/>
              <a:t>Trained more than five million students to date.</a:t>
            </a:r>
          </a:p>
          <a:p>
            <a:endParaRPr lang="en-US" dirty="0"/>
          </a:p>
        </p:txBody>
      </p:sp>
      <p:sp>
        <p:nvSpPr>
          <p:cNvPr id="8194" name="Rectangle 2"/>
          <p:cNvSpPr>
            <a:spLocks noGrp="1" noChangeArrowheads="1"/>
          </p:cNvSpPr>
          <p:nvPr>
            <p:ph type="title"/>
          </p:nvPr>
        </p:nvSpPr>
        <p:spPr/>
        <p:txBody>
          <a:bodyPr/>
          <a:lstStyle/>
          <a:p>
            <a:r>
              <a:rPr lang="en-US" altLang="en-US" sz="1600" dirty="0"/>
              <a:t>Educational and Professional Opportunities</a:t>
            </a:r>
            <a:r>
              <a:rPr lang="en-US" altLang="en-US" dirty="0"/>
              <a:t/>
            </a:r>
            <a:br>
              <a:rPr lang="en-US" altLang="en-US" dirty="0"/>
            </a:br>
            <a:r>
              <a:rPr lang="en-US" altLang="en-US" dirty="0"/>
              <a:t>Cisco Networking Academy</a:t>
            </a:r>
          </a:p>
        </p:txBody>
      </p:sp>
      <p:pic>
        <p:nvPicPr>
          <p:cNvPr id="5" name="Picture 4">
            <a:extLst>
              <a:ext uri="{FF2B5EF4-FFF2-40B4-BE49-F238E27FC236}">
                <a16:creationId xmlns:a16="http://schemas.microsoft.com/office/drawing/2014/main" id="{118304A7-CE2E-48E5-850B-8CC6AA0C57DB}"/>
              </a:ext>
            </a:extLst>
          </p:cNvPr>
          <p:cNvPicPr>
            <a:picLocks noChangeAspect="1"/>
          </p:cNvPicPr>
          <p:nvPr/>
        </p:nvPicPr>
        <p:blipFill>
          <a:blip r:embed="rId3"/>
          <a:stretch>
            <a:fillRect/>
          </a:stretch>
        </p:blipFill>
        <p:spPr>
          <a:xfrm>
            <a:off x="5038531" y="1656194"/>
            <a:ext cx="3594240" cy="2026800"/>
          </a:xfrm>
          <a:prstGeom prst="rect">
            <a:avLst/>
          </a:prstGeom>
        </p:spPr>
      </p:pic>
      <p:sp>
        <p:nvSpPr>
          <p:cNvPr id="3" name="Rectangle 2">
            <a:extLst>
              <a:ext uri="{FF2B5EF4-FFF2-40B4-BE49-F238E27FC236}">
                <a16:creationId xmlns:a16="http://schemas.microsoft.com/office/drawing/2014/main" id="{7D639840-0FE3-4C66-9A66-74371A4DC9E2}"/>
              </a:ext>
            </a:extLst>
          </p:cNvPr>
          <p:cNvSpPr/>
          <p:nvPr/>
        </p:nvSpPr>
        <p:spPr>
          <a:xfrm>
            <a:off x="5038531" y="3766614"/>
            <a:ext cx="3778898" cy="1077218"/>
          </a:xfrm>
          <a:prstGeom prst="rect">
            <a:avLst/>
          </a:prstGeom>
        </p:spPr>
        <p:txBody>
          <a:bodyPr wrap="square">
            <a:spAutoFit/>
          </a:bodyPr>
          <a:lstStyle/>
          <a:p>
            <a:pPr marL="358775" lvl="1" indent="-215900" defTabSz="684213" eaLnBrk="1" hangingPunct="1">
              <a:spcBef>
                <a:spcPts val="300"/>
              </a:spcBef>
              <a:spcAft>
                <a:spcPts val="300"/>
              </a:spcAft>
              <a:buClr>
                <a:srgbClr val="58585B"/>
              </a:buClr>
              <a:buFont typeface="Arial" charset="0"/>
              <a:buChar char="•"/>
            </a:pPr>
            <a:r>
              <a:rPr lang="en-US" sz="1600" dirty="0">
                <a:solidFill>
                  <a:srgbClr val="000000"/>
                </a:solidFill>
                <a:latin typeface="Arial"/>
                <a:ea typeface="ＭＳ Ｐゴシック" charset="0"/>
              </a:rPr>
              <a:t>Many graduates have gone on to successful IT careers in a variety of industries, while others have started their own businesses.</a:t>
            </a:r>
          </a:p>
        </p:txBody>
      </p:sp>
    </p:spTree>
    <p:extLst>
      <p:ext uri="{BB962C8B-B14F-4D97-AF65-F5344CB8AC3E}">
        <p14:creationId xmlns:p14="http://schemas.microsoft.com/office/powerpoint/2010/main" val="19501074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4" y="1770869"/>
            <a:ext cx="4633159" cy="3490431"/>
          </a:xfrm>
        </p:spPr>
        <p:txBody>
          <a:bodyPr/>
          <a:lstStyle/>
          <a:p>
            <a:r>
              <a:rPr lang="en-US" dirty="0"/>
              <a:t>Students complete hands-on learning activities and network simulations to develop practical skills that will help them find jobs in IT. </a:t>
            </a:r>
          </a:p>
          <a:p>
            <a:r>
              <a:rPr lang="en-US" dirty="0"/>
              <a:t>These are some of the offerings of the Networking Academy:</a:t>
            </a:r>
          </a:p>
          <a:p>
            <a:pPr lvl="1"/>
            <a:r>
              <a:rPr lang="en-US" b="1" dirty="0"/>
              <a:t>IoT Fundamentals</a:t>
            </a:r>
            <a:r>
              <a:rPr lang="en-US" dirty="0"/>
              <a:t> </a:t>
            </a:r>
          </a:p>
          <a:p>
            <a:pPr lvl="1"/>
            <a:r>
              <a:rPr lang="en-US" b="1" dirty="0"/>
              <a:t>IT Essentials</a:t>
            </a:r>
          </a:p>
          <a:p>
            <a:pPr lvl="1"/>
            <a:r>
              <a:rPr lang="en-US" b="1" dirty="0"/>
              <a:t>Entrepreneurship</a:t>
            </a:r>
          </a:p>
          <a:p>
            <a:pPr lvl="1"/>
            <a:r>
              <a:rPr lang="en-US" b="1" dirty="0"/>
              <a:t>Introduction to Cybersecurity</a:t>
            </a:r>
          </a:p>
          <a:p>
            <a:pPr lvl="1"/>
            <a:r>
              <a:rPr lang="en-US" b="1" dirty="0"/>
              <a:t>CCNA Routing and Switching</a:t>
            </a:r>
            <a:r>
              <a:rPr lang="en-US" dirty="0"/>
              <a:t> </a:t>
            </a:r>
          </a:p>
          <a:p>
            <a:pPr lvl="1"/>
            <a:r>
              <a:rPr lang="en-US" b="1" dirty="0"/>
              <a:t>CCNA Security</a:t>
            </a:r>
            <a:r>
              <a:rPr lang="en-US" dirty="0"/>
              <a:t> </a:t>
            </a:r>
          </a:p>
          <a:p>
            <a:pPr lvl="1"/>
            <a:r>
              <a:rPr lang="en-US" b="1" dirty="0"/>
              <a:t>CCNP</a:t>
            </a:r>
            <a:endParaRPr lang="en-US" dirty="0"/>
          </a:p>
        </p:txBody>
      </p:sp>
      <p:sp>
        <p:nvSpPr>
          <p:cNvPr id="8194" name="Rectangle 2"/>
          <p:cNvSpPr>
            <a:spLocks noGrp="1" noChangeArrowheads="1"/>
          </p:cNvSpPr>
          <p:nvPr>
            <p:ph type="title"/>
          </p:nvPr>
        </p:nvSpPr>
        <p:spPr/>
        <p:txBody>
          <a:bodyPr/>
          <a:lstStyle/>
          <a:p>
            <a:r>
              <a:rPr lang="en-US" altLang="en-US" sz="1600" dirty="0"/>
              <a:t>Educational and Professional Opportunities</a:t>
            </a:r>
            <a:r>
              <a:rPr lang="en-US" altLang="en-US" dirty="0"/>
              <a:t/>
            </a:r>
            <a:br>
              <a:rPr lang="en-US" altLang="en-US" dirty="0"/>
            </a:br>
            <a:r>
              <a:rPr lang="en-US" altLang="en-US" dirty="0"/>
              <a:t>Networking Academy Curriculum</a:t>
            </a:r>
          </a:p>
        </p:txBody>
      </p:sp>
      <p:sp>
        <p:nvSpPr>
          <p:cNvPr id="3" name="Rectangle 2">
            <a:extLst>
              <a:ext uri="{FF2B5EF4-FFF2-40B4-BE49-F238E27FC236}">
                <a16:creationId xmlns:a16="http://schemas.microsoft.com/office/drawing/2014/main" id="{7D639840-0FE3-4C66-9A66-74371A4DC9E2}"/>
              </a:ext>
            </a:extLst>
          </p:cNvPr>
          <p:cNvSpPr/>
          <p:nvPr/>
        </p:nvSpPr>
        <p:spPr>
          <a:xfrm>
            <a:off x="5038531" y="3766615"/>
            <a:ext cx="3778898" cy="1200329"/>
          </a:xfrm>
          <a:prstGeom prst="rect">
            <a:avLst/>
          </a:prstGeom>
        </p:spPr>
        <p:txBody>
          <a:bodyPr wrap="square">
            <a:spAutoFit/>
          </a:bodyPr>
          <a:lstStyle/>
          <a:p>
            <a:pPr marL="358775" lvl="1" indent="-215900" defTabSz="684213" eaLnBrk="1" hangingPunct="1">
              <a:spcBef>
                <a:spcPts val="300"/>
              </a:spcBef>
              <a:spcAft>
                <a:spcPts val="300"/>
              </a:spcAft>
              <a:buClr>
                <a:srgbClr val="58585B"/>
              </a:buClr>
              <a:buFont typeface="Arial" charset="0"/>
              <a:buChar char="•"/>
            </a:pPr>
            <a:r>
              <a:rPr lang="en-US" dirty="0">
                <a:solidFill>
                  <a:srgbClr val="000000"/>
                </a:solidFill>
                <a:latin typeface="Arial"/>
                <a:ea typeface="ＭＳ Ｐゴシック" charset="0"/>
              </a:rPr>
              <a:t>For more information on our latest offerings, go to the Networking Academy website at </a:t>
            </a:r>
            <a:r>
              <a:rPr lang="en-US" dirty="0">
                <a:solidFill>
                  <a:srgbClr val="000000"/>
                </a:solidFill>
                <a:latin typeface="Arial"/>
                <a:ea typeface="ＭＳ Ｐゴシック" charset="0"/>
                <a:hlinkClick r:id="rId3"/>
              </a:rPr>
              <a:t>www.netacad.com</a:t>
            </a:r>
            <a:r>
              <a:rPr lang="en-US" dirty="0">
                <a:solidFill>
                  <a:srgbClr val="000000"/>
                </a:solidFill>
                <a:latin typeface="Arial"/>
                <a:ea typeface="ＭＳ Ｐゴシック" charset="0"/>
              </a:rPr>
              <a:t>.</a:t>
            </a:r>
          </a:p>
        </p:txBody>
      </p:sp>
      <p:pic>
        <p:nvPicPr>
          <p:cNvPr id="2" name="Picture 1">
            <a:extLst>
              <a:ext uri="{FF2B5EF4-FFF2-40B4-BE49-F238E27FC236}">
                <a16:creationId xmlns:a16="http://schemas.microsoft.com/office/drawing/2014/main" id="{A6AB1B2F-FE46-401E-AF6D-17BBC33C113A}"/>
              </a:ext>
            </a:extLst>
          </p:cNvPr>
          <p:cNvPicPr>
            <a:picLocks noChangeAspect="1"/>
          </p:cNvPicPr>
          <p:nvPr/>
        </p:nvPicPr>
        <p:blipFill>
          <a:blip r:embed="rId4"/>
          <a:stretch>
            <a:fillRect/>
          </a:stretch>
        </p:blipFill>
        <p:spPr>
          <a:xfrm>
            <a:off x="4912179" y="1744433"/>
            <a:ext cx="3905250" cy="1771650"/>
          </a:xfrm>
          <a:prstGeom prst="rect">
            <a:avLst/>
          </a:prstGeom>
        </p:spPr>
      </p:pic>
    </p:spTree>
    <p:extLst>
      <p:ext uri="{BB962C8B-B14F-4D97-AF65-F5344CB8AC3E}">
        <p14:creationId xmlns:p14="http://schemas.microsoft.com/office/powerpoint/2010/main" val="9915303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4" y="1770869"/>
            <a:ext cx="4633159" cy="3490431"/>
          </a:xfrm>
        </p:spPr>
        <p:txBody>
          <a:bodyPr/>
          <a:lstStyle/>
          <a:p>
            <a:r>
              <a:rPr lang="en-US" dirty="0"/>
              <a:t>A community of interest is a group of people who share a common interest or passion about a specific topic.</a:t>
            </a:r>
          </a:p>
          <a:p>
            <a:r>
              <a:rPr lang="en-US" dirty="0"/>
              <a:t>IEEE and LinkedIn have an IoT community.</a:t>
            </a:r>
          </a:p>
          <a:p>
            <a:r>
              <a:rPr lang="en-US" dirty="0"/>
              <a:t>Some communities are supported by industry and provide a place to help development of their products and technology, as well as those of their business partners. Two such communities provided by Cisco are the Cisco Learning Network and Cisco </a:t>
            </a:r>
            <a:r>
              <a:rPr lang="en-US" dirty="0" err="1"/>
              <a:t>DevNet</a:t>
            </a:r>
            <a:r>
              <a:rPr lang="en-US" dirty="0"/>
              <a:t>.</a:t>
            </a:r>
          </a:p>
          <a:p>
            <a:r>
              <a:rPr lang="en-US" dirty="0"/>
              <a:t>Cisco Learning Network is designed for people who wish to develop their skills in various Cisco technologies and pursue Cisco certification. </a:t>
            </a:r>
            <a:r>
              <a:rPr lang="en-US" dirty="0">
                <a:hlinkClick r:id="rId3"/>
              </a:rPr>
              <a:t>learningnetwork.cisco.com</a:t>
            </a:r>
            <a:endParaRPr lang="en-US" dirty="0"/>
          </a:p>
          <a:p>
            <a:endParaRPr lang="en-US" dirty="0"/>
          </a:p>
        </p:txBody>
      </p:sp>
      <p:sp>
        <p:nvSpPr>
          <p:cNvPr id="8194" name="Rectangle 2"/>
          <p:cNvSpPr>
            <a:spLocks noGrp="1" noChangeArrowheads="1"/>
          </p:cNvSpPr>
          <p:nvPr>
            <p:ph type="title"/>
          </p:nvPr>
        </p:nvSpPr>
        <p:spPr/>
        <p:txBody>
          <a:bodyPr/>
          <a:lstStyle/>
          <a:p>
            <a:r>
              <a:rPr lang="en-US" altLang="en-US" sz="1600" dirty="0"/>
              <a:t>Educational and Professional Opportunities</a:t>
            </a:r>
            <a:r>
              <a:rPr lang="en-US" altLang="en-US" dirty="0"/>
              <a:t/>
            </a:r>
            <a:br>
              <a:rPr lang="en-US" altLang="en-US" dirty="0"/>
            </a:br>
            <a:r>
              <a:rPr lang="en-US" altLang="en-US" dirty="0"/>
              <a:t>Communities of Interest</a:t>
            </a:r>
          </a:p>
        </p:txBody>
      </p:sp>
      <p:sp>
        <p:nvSpPr>
          <p:cNvPr id="3" name="Rectangle 2">
            <a:extLst>
              <a:ext uri="{FF2B5EF4-FFF2-40B4-BE49-F238E27FC236}">
                <a16:creationId xmlns:a16="http://schemas.microsoft.com/office/drawing/2014/main" id="{7D639840-0FE3-4C66-9A66-74371A4DC9E2}"/>
              </a:ext>
            </a:extLst>
          </p:cNvPr>
          <p:cNvSpPr/>
          <p:nvPr/>
        </p:nvSpPr>
        <p:spPr>
          <a:xfrm>
            <a:off x="4941129" y="3678317"/>
            <a:ext cx="3778898" cy="1477328"/>
          </a:xfrm>
          <a:prstGeom prst="rect">
            <a:avLst/>
          </a:prstGeom>
        </p:spPr>
        <p:txBody>
          <a:bodyPr wrap="square">
            <a:spAutoFit/>
          </a:bodyPr>
          <a:lstStyle/>
          <a:p>
            <a:pPr marL="169863" indent="-169863" defTabSz="684213" eaLnBrk="1" hangingPunct="1">
              <a:spcBef>
                <a:spcPts val="600"/>
              </a:spcBef>
              <a:spcAft>
                <a:spcPts val="600"/>
              </a:spcAft>
              <a:buClr>
                <a:srgbClr val="58585B"/>
              </a:buClr>
              <a:buSzPct val="90000"/>
              <a:buFont typeface="Wingdings" panose="05000000000000000000" pitchFamily="2" charset="2"/>
              <a:buChar char="§"/>
            </a:pPr>
            <a:r>
              <a:rPr lang="en-US" sz="1500" dirty="0" err="1">
                <a:solidFill>
                  <a:srgbClr val="000000"/>
                </a:solidFill>
                <a:latin typeface="Arial"/>
                <a:ea typeface="ＭＳ Ｐゴシック" charset="0"/>
              </a:rPr>
              <a:t>DevNet</a:t>
            </a:r>
            <a:r>
              <a:rPr lang="en-US" sz="1500" dirty="0">
                <a:solidFill>
                  <a:srgbClr val="000000"/>
                </a:solidFill>
                <a:latin typeface="Arial"/>
                <a:ea typeface="ＭＳ Ｐゴシック" charset="0"/>
              </a:rPr>
              <a:t> is a Developer Program from Cisco that consists of a website, an interactive developer community, coordinated developer tools, integrated discussion forums, and sandboxes. </a:t>
            </a:r>
            <a:r>
              <a:rPr lang="en-US" sz="1500" dirty="0">
                <a:solidFill>
                  <a:srgbClr val="000000"/>
                </a:solidFill>
                <a:latin typeface="Arial"/>
                <a:ea typeface="ＭＳ Ｐゴシック" charset="0"/>
                <a:hlinkClick r:id="rId4"/>
              </a:rPr>
              <a:t>developer.cisco.com</a:t>
            </a:r>
            <a:endParaRPr lang="en-US" dirty="0">
              <a:solidFill>
                <a:srgbClr val="58585B"/>
              </a:solidFill>
              <a:latin typeface="Arial" charset="0"/>
              <a:ea typeface="ＭＳ Ｐゴシック" pitchFamily="34" charset="-128"/>
            </a:endParaRPr>
          </a:p>
        </p:txBody>
      </p:sp>
      <p:pic>
        <p:nvPicPr>
          <p:cNvPr id="7" name="Picture 6">
            <a:extLst>
              <a:ext uri="{FF2B5EF4-FFF2-40B4-BE49-F238E27FC236}">
                <a16:creationId xmlns:a16="http://schemas.microsoft.com/office/drawing/2014/main" id="{CC6AD914-A2C1-49C8-AC8D-6E8BA0A70E67}"/>
              </a:ext>
            </a:extLst>
          </p:cNvPr>
          <p:cNvPicPr>
            <a:picLocks noChangeAspect="1"/>
          </p:cNvPicPr>
          <p:nvPr/>
        </p:nvPicPr>
        <p:blipFill>
          <a:blip r:embed="rId5"/>
          <a:stretch>
            <a:fillRect/>
          </a:stretch>
        </p:blipFill>
        <p:spPr>
          <a:xfrm>
            <a:off x="5144355" y="1147960"/>
            <a:ext cx="3372447" cy="2281040"/>
          </a:xfrm>
          <a:prstGeom prst="rect">
            <a:avLst/>
          </a:prstGeom>
        </p:spPr>
      </p:pic>
    </p:spTree>
    <p:extLst>
      <p:ext uri="{BB962C8B-B14F-4D97-AF65-F5344CB8AC3E}">
        <p14:creationId xmlns:p14="http://schemas.microsoft.com/office/powerpoint/2010/main" val="245524449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4" y="1770868"/>
            <a:ext cx="4058759" cy="3658382"/>
          </a:xfrm>
        </p:spPr>
        <p:txBody>
          <a:bodyPr/>
          <a:lstStyle/>
          <a:p>
            <a:r>
              <a:rPr lang="en-US" dirty="0"/>
              <a:t>Industry certifications are highly respected by employers around the world and help validate the skills needed to launch successful careers in networking and IT.</a:t>
            </a:r>
          </a:p>
          <a:p>
            <a:r>
              <a:rPr lang="en-US" dirty="0"/>
              <a:t>Certifications are achieved by passing an exam proctored by a certifying authority.</a:t>
            </a:r>
          </a:p>
          <a:p>
            <a:r>
              <a:rPr lang="en-US" dirty="0"/>
              <a:t>There are two basic types of certification available: vendor-specific and vendor-neutral.</a:t>
            </a:r>
          </a:p>
          <a:p>
            <a:r>
              <a:rPr lang="en-US" dirty="0"/>
              <a:t>Most often, certifications must be renewed over time.</a:t>
            </a:r>
          </a:p>
        </p:txBody>
      </p:sp>
      <p:sp>
        <p:nvSpPr>
          <p:cNvPr id="8194" name="Rectangle 2"/>
          <p:cNvSpPr>
            <a:spLocks noGrp="1" noChangeArrowheads="1"/>
          </p:cNvSpPr>
          <p:nvPr>
            <p:ph type="title"/>
          </p:nvPr>
        </p:nvSpPr>
        <p:spPr/>
        <p:txBody>
          <a:bodyPr/>
          <a:lstStyle/>
          <a:p>
            <a:r>
              <a:rPr lang="en-US" altLang="en-US" sz="1600" dirty="0"/>
              <a:t>Educational and Professional Opportunities</a:t>
            </a:r>
            <a:r>
              <a:rPr lang="en-US" altLang="en-US" dirty="0"/>
              <a:t/>
            </a:r>
            <a:br>
              <a:rPr lang="en-US" altLang="en-US" dirty="0"/>
            </a:br>
            <a:r>
              <a:rPr lang="en-US" altLang="en-US" dirty="0"/>
              <a:t>Industry Certifications</a:t>
            </a:r>
          </a:p>
        </p:txBody>
      </p:sp>
      <p:sp>
        <p:nvSpPr>
          <p:cNvPr id="3" name="Rectangle 2">
            <a:extLst>
              <a:ext uri="{FF2B5EF4-FFF2-40B4-BE49-F238E27FC236}">
                <a16:creationId xmlns:a16="http://schemas.microsoft.com/office/drawing/2014/main" id="{7D639840-0FE3-4C66-9A66-74371A4DC9E2}"/>
              </a:ext>
            </a:extLst>
          </p:cNvPr>
          <p:cNvSpPr/>
          <p:nvPr/>
        </p:nvSpPr>
        <p:spPr>
          <a:xfrm>
            <a:off x="4661270" y="3839617"/>
            <a:ext cx="4058759" cy="784830"/>
          </a:xfrm>
          <a:prstGeom prst="rect">
            <a:avLst/>
          </a:prstGeom>
        </p:spPr>
        <p:txBody>
          <a:bodyPr wrap="square">
            <a:spAutoFit/>
          </a:bodyPr>
          <a:lstStyle/>
          <a:p>
            <a:pPr marL="169863" indent="-169863" defTabSz="684213" eaLnBrk="1" hangingPunct="1">
              <a:spcBef>
                <a:spcPts val="600"/>
              </a:spcBef>
              <a:spcAft>
                <a:spcPts val="600"/>
              </a:spcAft>
              <a:buClr>
                <a:srgbClr val="58585B"/>
              </a:buClr>
              <a:buSzPct val="90000"/>
              <a:buFont typeface="Wingdings" panose="05000000000000000000" pitchFamily="2" charset="2"/>
              <a:buChar char="§"/>
            </a:pPr>
            <a:r>
              <a:rPr lang="en-US" sz="1500" dirty="0">
                <a:solidFill>
                  <a:srgbClr val="000000"/>
                </a:solidFill>
                <a:latin typeface="Arial"/>
                <a:ea typeface="ＭＳ Ｐゴシック" charset="0"/>
              </a:rPr>
              <a:t>To explore all of the different Cisco career certifications, visit the following website: </a:t>
            </a:r>
            <a:r>
              <a:rPr lang="en-US" sz="1500" dirty="0">
                <a:solidFill>
                  <a:srgbClr val="000000"/>
                </a:solidFill>
                <a:latin typeface="Arial"/>
                <a:ea typeface="ＭＳ Ｐゴシック" charset="0"/>
                <a:hlinkClick r:id="rId3"/>
              </a:rPr>
              <a:t>https://learningnetwork.cisco.com</a:t>
            </a:r>
            <a:r>
              <a:rPr lang="en-US" sz="1500" dirty="0">
                <a:solidFill>
                  <a:srgbClr val="000000"/>
                </a:solidFill>
                <a:latin typeface="Arial"/>
                <a:ea typeface="ＭＳ Ｐゴシック" charset="0"/>
              </a:rPr>
              <a:t>.</a:t>
            </a:r>
          </a:p>
        </p:txBody>
      </p:sp>
      <p:pic>
        <p:nvPicPr>
          <p:cNvPr id="2" name="Picture 1">
            <a:extLst>
              <a:ext uri="{FF2B5EF4-FFF2-40B4-BE49-F238E27FC236}">
                <a16:creationId xmlns:a16="http://schemas.microsoft.com/office/drawing/2014/main" id="{32989CC4-E5D8-494D-962F-66022217FBA4}"/>
              </a:ext>
            </a:extLst>
          </p:cNvPr>
          <p:cNvPicPr>
            <a:picLocks noChangeAspect="1"/>
          </p:cNvPicPr>
          <p:nvPr/>
        </p:nvPicPr>
        <p:blipFill>
          <a:blip r:embed="rId4"/>
          <a:stretch>
            <a:fillRect/>
          </a:stretch>
        </p:blipFill>
        <p:spPr>
          <a:xfrm>
            <a:off x="4459903" y="871459"/>
            <a:ext cx="4539984" cy="2892733"/>
          </a:xfrm>
          <a:prstGeom prst="rect">
            <a:avLst/>
          </a:prstGeom>
        </p:spPr>
      </p:pic>
    </p:spTree>
    <p:extLst>
      <p:ext uri="{BB962C8B-B14F-4D97-AF65-F5344CB8AC3E}">
        <p14:creationId xmlns:p14="http://schemas.microsoft.com/office/powerpoint/2010/main" val="2759724940"/>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114" y="1770868"/>
            <a:ext cx="4058759" cy="3658382"/>
          </a:xfrm>
        </p:spPr>
        <p:txBody>
          <a:bodyPr/>
          <a:lstStyle/>
          <a:p>
            <a:r>
              <a:rPr lang="en-US" dirty="0"/>
              <a:t>Community college or university degrees can show that a person has gained a broad understanding in a field of study. </a:t>
            </a:r>
          </a:p>
          <a:p>
            <a:r>
              <a:rPr lang="en-US" dirty="0"/>
              <a:t>A combination of industry certifications and university degrees provides a student with the best background, experience, and education to pursue a career with greater opportunities and higher salary.</a:t>
            </a:r>
          </a:p>
          <a:p>
            <a:r>
              <a:rPr lang="en-US" dirty="0"/>
              <a:t>Look for a degree to pursue at a community college or university that will pertain to the skillsets needed for a career in IoT, watch for some of the following degrees:</a:t>
            </a:r>
          </a:p>
          <a:p>
            <a:endParaRPr lang="en-US" dirty="0"/>
          </a:p>
        </p:txBody>
      </p:sp>
      <p:sp>
        <p:nvSpPr>
          <p:cNvPr id="8194" name="Rectangle 2"/>
          <p:cNvSpPr>
            <a:spLocks noGrp="1" noChangeArrowheads="1"/>
          </p:cNvSpPr>
          <p:nvPr>
            <p:ph type="title"/>
          </p:nvPr>
        </p:nvSpPr>
        <p:spPr/>
        <p:txBody>
          <a:bodyPr/>
          <a:lstStyle/>
          <a:p>
            <a:r>
              <a:rPr lang="en-US" altLang="en-US" sz="1600" dirty="0"/>
              <a:t>Educational and Professional Opportunities</a:t>
            </a:r>
            <a:r>
              <a:rPr lang="en-US" altLang="en-US" dirty="0"/>
              <a:t/>
            </a:r>
            <a:br>
              <a:rPr lang="en-US" altLang="en-US" dirty="0"/>
            </a:br>
            <a:r>
              <a:rPr lang="en-US" altLang="en-US" dirty="0"/>
              <a:t>Additional Learning Resources</a:t>
            </a:r>
          </a:p>
        </p:txBody>
      </p:sp>
      <p:sp>
        <p:nvSpPr>
          <p:cNvPr id="3" name="Rectangle 2">
            <a:extLst>
              <a:ext uri="{FF2B5EF4-FFF2-40B4-BE49-F238E27FC236}">
                <a16:creationId xmlns:a16="http://schemas.microsoft.com/office/drawing/2014/main" id="{7D639840-0FE3-4C66-9A66-74371A4DC9E2}"/>
              </a:ext>
            </a:extLst>
          </p:cNvPr>
          <p:cNvSpPr/>
          <p:nvPr/>
        </p:nvSpPr>
        <p:spPr>
          <a:xfrm>
            <a:off x="5488408" y="2787444"/>
            <a:ext cx="3455497" cy="3046988"/>
          </a:xfrm>
          <a:prstGeom prst="rect">
            <a:avLst/>
          </a:prstGeom>
        </p:spPr>
        <p:txBody>
          <a:bodyPr wrap="square">
            <a:spAutoFit/>
          </a:bodyPr>
          <a:lstStyle/>
          <a:p>
            <a:pPr defTabSz="457200" eaLnBrk="1" hangingPunct="1"/>
            <a:r>
              <a:rPr lang="en-US" sz="1600" dirty="0">
                <a:solidFill>
                  <a:srgbClr val="58585B"/>
                </a:solidFill>
                <a:latin typeface="Arial" charset="0"/>
                <a:ea typeface="ＭＳ Ｐゴシック" pitchFamily="34" charset="-128"/>
              </a:rPr>
              <a:t>Business Intelligence</a:t>
            </a:r>
          </a:p>
          <a:p>
            <a:pPr defTabSz="457200" eaLnBrk="1" hangingPunct="1"/>
            <a:r>
              <a:rPr lang="en-US" sz="1600" dirty="0">
                <a:solidFill>
                  <a:srgbClr val="58585B"/>
                </a:solidFill>
                <a:latin typeface="Arial" charset="0"/>
                <a:ea typeface="ＭＳ Ｐゴシック" pitchFamily="34" charset="-128"/>
              </a:rPr>
              <a:t>Computer Information Systems</a:t>
            </a:r>
          </a:p>
          <a:p>
            <a:pPr defTabSz="457200" eaLnBrk="1" hangingPunct="1"/>
            <a:r>
              <a:rPr lang="en-US" sz="1600" dirty="0">
                <a:solidFill>
                  <a:srgbClr val="58585B"/>
                </a:solidFill>
                <a:latin typeface="Arial" charset="0"/>
                <a:ea typeface="ＭＳ Ｐゴシック" pitchFamily="34" charset="-128"/>
              </a:rPr>
              <a:t>Computer Programming</a:t>
            </a:r>
          </a:p>
          <a:p>
            <a:pPr defTabSz="457200" eaLnBrk="1" hangingPunct="1"/>
            <a:r>
              <a:rPr lang="en-US" sz="1600" dirty="0">
                <a:solidFill>
                  <a:srgbClr val="58585B"/>
                </a:solidFill>
                <a:latin typeface="Arial" charset="0"/>
                <a:ea typeface="ＭＳ Ｐゴシック" pitchFamily="34" charset="-128"/>
              </a:rPr>
              <a:t>Computer Science</a:t>
            </a:r>
          </a:p>
          <a:p>
            <a:pPr defTabSz="457200" eaLnBrk="1" hangingPunct="1"/>
            <a:r>
              <a:rPr lang="en-US" sz="1600" dirty="0">
                <a:solidFill>
                  <a:srgbClr val="58585B"/>
                </a:solidFill>
                <a:latin typeface="Arial" charset="0"/>
                <a:ea typeface="ＭＳ Ｐゴシック" pitchFamily="34" charset="-128"/>
              </a:rPr>
              <a:t>Database Administration</a:t>
            </a:r>
          </a:p>
          <a:p>
            <a:pPr defTabSz="457200" eaLnBrk="1" hangingPunct="1"/>
            <a:r>
              <a:rPr lang="en-US" sz="1600" dirty="0">
                <a:solidFill>
                  <a:srgbClr val="58585B"/>
                </a:solidFill>
                <a:latin typeface="Arial" charset="0"/>
                <a:ea typeface="ＭＳ Ｐゴシック" pitchFamily="34" charset="-128"/>
              </a:rPr>
              <a:t>Electromechanical Automation</a:t>
            </a:r>
          </a:p>
          <a:p>
            <a:pPr defTabSz="457200" eaLnBrk="1" hangingPunct="1"/>
            <a:r>
              <a:rPr lang="en-US" sz="1600" dirty="0">
                <a:solidFill>
                  <a:srgbClr val="58585B"/>
                </a:solidFill>
                <a:latin typeface="Arial" charset="0"/>
                <a:ea typeface="ＭＳ Ｐゴシック" pitchFamily="34" charset="-128"/>
              </a:rPr>
              <a:t>Electronics Engineering</a:t>
            </a:r>
          </a:p>
          <a:p>
            <a:pPr defTabSz="457200" eaLnBrk="1" hangingPunct="1"/>
            <a:r>
              <a:rPr lang="en-US" sz="1600" dirty="0">
                <a:solidFill>
                  <a:srgbClr val="58585B"/>
                </a:solidFill>
                <a:latin typeface="Arial" charset="0"/>
                <a:ea typeface="ＭＳ Ｐゴシック" pitchFamily="34" charset="-128"/>
              </a:rPr>
              <a:t>Linux Networking</a:t>
            </a:r>
          </a:p>
          <a:p>
            <a:pPr defTabSz="457200" eaLnBrk="1" hangingPunct="1"/>
            <a:r>
              <a:rPr lang="en-US" sz="1600" dirty="0">
                <a:solidFill>
                  <a:srgbClr val="58585B"/>
                </a:solidFill>
                <a:latin typeface="Arial" charset="0"/>
                <a:ea typeface="ＭＳ Ｐゴシック" pitchFamily="34" charset="-128"/>
              </a:rPr>
              <a:t>Machining</a:t>
            </a:r>
          </a:p>
          <a:p>
            <a:pPr defTabSz="457200" eaLnBrk="1" hangingPunct="1"/>
            <a:r>
              <a:rPr lang="en-US" sz="1600" dirty="0">
                <a:solidFill>
                  <a:srgbClr val="58585B"/>
                </a:solidFill>
                <a:latin typeface="Arial" charset="0"/>
                <a:ea typeface="ＭＳ Ｐゴシック" pitchFamily="34" charset="-128"/>
              </a:rPr>
              <a:t>Network Administration</a:t>
            </a:r>
          </a:p>
          <a:p>
            <a:pPr defTabSz="457200" eaLnBrk="1" hangingPunct="1"/>
            <a:r>
              <a:rPr lang="en-US" sz="1600" dirty="0">
                <a:solidFill>
                  <a:srgbClr val="58585B"/>
                </a:solidFill>
                <a:latin typeface="Arial" charset="0"/>
                <a:ea typeface="ＭＳ Ｐゴシック" pitchFamily="34" charset="-128"/>
              </a:rPr>
              <a:t>System Analysis</a:t>
            </a:r>
          </a:p>
          <a:p>
            <a:pPr defTabSz="457200" eaLnBrk="1" hangingPunct="1"/>
            <a:r>
              <a:rPr lang="en-US" sz="1600" dirty="0">
                <a:solidFill>
                  <a:srgbClr val="58585B"/>
                </a:solidFill>
                <a:latin typeface="Arial" charset="0"/>
                <a:ea typeface="ＭＳ Ｐゴシック" pitchFamily="34" charset="-128"/>
              </a:rPr>
              <a:t>Web Server Administrator</a:t>
            </a:r>
          </a:p>
        </p:txBody>
      </p:sp>
      <p:pic>
        <p:nvPicPr>
          <p:cNvPr id="4" name="Picture 3">
            <a:extLst>
              <a:ext uri="{FF2B5EF4-FFF2-40B4-BE49-F238E27FC236}">
                <a16:creationId xmlns:a16="http://schemas.microsoft.com/office/drawing/2014/main" id="{E057BDE4-FA0D-44B0-ABA3-438206AA06CE}"/>
              </a:ext>
            </a:extLst>
          </p:cNvPr>
          <p:cNvPicPr>
            <a:picLocks noChangeAspect="1"/>
          </p:cNvPicPr>
          <p:nvPr/>
        </p:nvPicPr>
        <p:blipFill>
          <a:blip r:embed="rId3"/>
          <a:stretch>
            <a:fillRect/>
          </a:stretch>
        </p:blipFill>
        <p:spPr>
          <a:xfrm>
            <a:off x="5544391" y="1023568"/>
            <a:ext cx="2479937" cy="1692390"/>
          </a:xfrm>
          <a:prstGeom prst="rect">
            <a:avLst/>
          </a:prstGeom>
        </p:spPr>
      </p:pic>
    </p:spTree>
    <p:extLst>
      <p:ext uri="{BB962C8B-B14F-4D97-AF65-F5344CB8AC3E}">
        <p14:creationId xmlns:p14="http://schemas.microsoft.com/office/powerpoint/2010/main" val="2872647499"/>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6.2 Chapter Summary</a:t>
            </a:r>
          </a:p>
        </p:txBody>
      </p:sp>
    </p:spTree>
    <p:extLst>
      <p:ext uri="{BB962C8B-B14F-4D97-AF65-F5344CB8AC3E}">
        <p14:creationId xmlns:p14="http://schemas.microsoft.com/office/powerpoint/2010/main" val="28714982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dirty="0"/>
              <a:t>Technical gains, together with recent developments in automation and artificial intelligence, have created a highly digitized world. </a:t>
            </a:r>
          </a:p>
          <a:p>
            <a:r>
              <a:rPr lang="en-US" dirty="0"/>
              <a:t>Digitization currently impacts every aspect of our daily lives and continues to provide new opportunities for professionals</a:t>
            </a:r>
            <a:r>
              <a:rPr lang="en-US" dirty="0" smtClean="0"/>
              <a:t>.</a:t>
            </a:r>
          </a:p>
          <a:p>
            <a:r>
              <a:rPr lang="en-US" dirty="0"/>
              <a:t>We are now faced with an ever expanding collection of new technology that we must master.</a:t>
            </a:r>
          </a:p>
          <a:p>
            <a:r>
              <a:rPr lang="en-US" dirty="0"/>
              <a:t>Traditional jobs are being replaced with jobs that are designed to embrace this new world and all it offers</a:t>
            </a:r>
            <a:r>
              <a:rPr lang="en-US" dirty="0" smtClean="0"/>
              <a:t>.</a:t>
            </a:r>
          </a:p>
          <a:p>
            <a:r>
              <a:rPr lang="en-US" dirty="0"/>
              <a:t>There are broad categories that summarize the job opportunities that exist in the evolving digitized world:</a:t>
            </a:r>
          </a:p>
          <a:p>
            <a:pPr lvl="1"/>
            <a:r>
              <a:rPr lang="en-US" sz="1600" b="1" dirty="0"/>
              <a:t>Enablers</a:t>
            </a:r>
            <a:r>
              <a:rPr lang="en-US" sz="1600" dirty="0"/>
              <a:t> – These jobs develop and implement the underlying technology.</a:t>
            </a:r>
          </a:p>
          <a:p>
            <a:pPr lvl="1"/>
            <a:r>
              <a:rPr lang="en-US" sz="1600" b="1" dirty="0"/>
              <a:t>Engagers</a:t>
            </a:r>
            <a:r>
              <a:rPr lang="en-US" sz="1600" dirty="0"/>
              <a:t> –These jobs design, create, integrate, and deliver IoT services to customers.</a:t>
            </a:r>
          </a:p>
          <a:p>
            <a:pPr lvl="1"/>
            <a:r>
              <a:rPr lang="en-US" sz="1600" b="1" dirty="0"/>
              <a:t>Enhancers</a:t>
            </a:r>
            <a:r>
              <a:rPr lang="en-US" sz="1600" dirty="0"/>
              <a:t> – These jobs devise their own value-added services, on top of the services provided by Engagers, which are unique to the Internet of Things</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1856423325"/>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smtClean="0"/>
              <a:t>Summary (Cont.)</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600" dirty="0"/>
              <a:t>An entrepreneurial workforce is needed that specializes in both information science and software or computer engineering.</a:t>
            </a:r>
          </a:p>
          <a:p>
            <a:r>
              <a:rPr lang="en-US" sz="1600" dirty="0"/>
              <a:t>People must collaborate and learn from each other to understand the things, the networks, and methodologies that harness the limitless potential of the IoT.</a:t>
            </a:r>
          </a:p>
          <a:p>
            <a:r>
              <a:rPr lang="en-US" sz="1400" dirty="0"/>
              <a:t>The job market will continue to offer more opportunities as new technologies evolve. </a:t>
            </a:r>
          </a:p>
          <a:p>
            <a:r>
              <a:rPr lang="en-US" sz="1400" dirty="0"/>
              <a:t>The skill sets required for these jobs will evolve at the same time, thus creating the need for lifelong learning</a:t>
            </a:r>
            <a:r>
              <a:rPr lang="en-US" dirty="0" smtClean="0"/>
              <a:t>.</a:t>
            </a:r>
          </a:p>
          <a:p>
            <a:r>
              <a:rPr lang="en-US" sz="1400" dirty="0"/>
              <a:t>Cisco Networking Academy:</a:t>
            </a:r>
          </a:p>
          <a:p>
            <a:pPr marL="314326" lvl="3">
              <a:spcBef>
                <a:spcPts val="600"/>
              </a:spcBef>
              <a:spcAft>
                <a:spcPts val="600"/>
              </a:spcAft>
              <a:buSzPct val="90000"/>
              <a:buFont typeface="Wingdings" panose="05000000000000000000" pitchFamily="2" charset="2"/>
              <a:buChar char="§"/>
            </a:pPr>
            <a:r>
              <a:rPr lang="en-US" dirty="0"/>
              <a:t>Helps individuals prepare for industry-recognized certifications and entry-level information and communication technology (ICT) careers in virtually every type of industry.</a:t>
            </a:r>
          </a:p>
          <a:p>
            <a:pPr marL="314326" lvl="3">
              <a:spcBef>
                <a:spcPts val="600"/>
              </a:spcBef>
              <a:spcAft>
                <a:spcPts val="600"/>
              </a:spcAft>
              <a:buSzPct val="90000"/>
              <a:buFont typeface="Wingdings" panose="05000000000000000000" pitchFamily="2" charset="2"/>
              <a:buChar char="§"/>
            </a:pPr>
            <a:r>
              <a:rPr lang="en-US" dirty="0"/>
              <a:t>Trained more than five million students to date</a:t>
            </a:r>
            <a:r>
              <a:rPr lang="en-US" dirty="0" smtClean="0"/>
              <a:t>.</a:t>
            </a:r>
          </a:p>
          <a:p>
            <a:pPr marL="169863" lvl="1">
              <a:spcBef>
                <a:spcPts val="600"/>
              </a:spcBef>
              <a:spcAft>
                <a:spcPts val="600"/>
              </a:spcAft>
              <a:buSzPct val="90000"/>
              <a:buFont typeface="Wingdings" panose="05000000000000000000" pitchFamily="2" charset="2"/>
              <a:buChar char="§"/>
            </a:pPr>
            <a:r>
              <a:rPr lang="en-US" dirty="0"/>
              <a:t>For more information on our latest offerings, go to the Networking Academy website at </a:t>
            </a:r>
            <a:r>
              <a:rPr lang="en-US" dirty="0">
                <a:hlinkClick r:id="rId3"/>
              </a:rPr>
              <a:t>www.netacad.com</a:t>
            </a:r>
            <a:r>
              <a:rPr lang="en-US" dirty="0"/>
              <a:t>.</a:t>
            </a:r>
          </a:p>
          <a:p>
            <a:pPr marL="242888" lvl="2">
              <a:spcBef>
                <a:spcPts val="600"/>
              </a:spcBef>
              <a:spcAft>
                <a:spcPts val="600"/>
              </a:spcAft>
              <a:buSzPct val="90000"/>
              <a:buFont typeface="Wingdings" panose="05000000000000000000" pitchFamily="2" charset="2"/>
              <a:buChar char="§"/>
            </a:pP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598546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800" dirty="0"/>
              <a:t>5.1 Security in the Digitized World</a:t>
            </a:r>
          </a:p>
          <a:p>
            <a:pPr lvl="1"/>
            <a:r>
              <a:rPr lang="en-US" sz="1800" dirty="0"/>
              <a:t>Explain why security is important in the digitized world.</a:t>
            </a:r>
          </a:p>
          <a:p>
            <a:pPr marL="685006" lvl="4" indent="-214313">
              <a:buFont typeface="Arial" panose="020B0604020202020204" pitchFamily="34" charset="0"/>
              <a:buChar char="•"/>
            </a:pPr>
            <a:r>
              <a:rPr lang="en-US" sz="1600" dirty="0">
                <a:solidFill>
                  <a:srgbClr val="000000"/>
                </a:solidFill>
              </a:rPr>
              <a:t>Explain the need for security in the digitized world.</a:t>
            </a:r>
          </a:p>
          <a:p>
            <a:pPr marL="685006" lvl="4" indent="-214313">
              <a:buFont typeface="Arial" panose="020B0604020202020204" pitchFamily="34" charset="0"/>
              <a:buChar char="•"/>
            </a:pPr>
            <a:r>
              <a:rPr lang="en-US" sz="1600" dirty="0">
                <a:solidFill>
                  <a:srgbClr val="000000"/>
                </a:solidFill>
              </a:rPr>
              <a:t>Explain how to help secure the corporate world.</a:t>
            </a:r>
          </a:p>
          <a:p>
            <a:pPr marL="685006" lvl="4" indent="-214313">
              <a:buFont typeface="Arial" panose="020B0604020202020204" pitchFamily="34" charset="0"/>
              <a:buChar char="•"/>
            </a:pPr>
            <a:r>
              <a:rPr lang="en-US" sz="1600" dirty="0">
                <a:solidFill>
                  <a:srgbClr val="000000"/>
                </a:solidFill>
              </a:rPr>
              <a:t>Explain how to secure personal data and devices.</a:t>
            </a:r>
            <a:endParaRPr lang="en-US" dirty="0">
              <a:solidFill>
                <a:srgbClr val="000000"/>
              </a:solidFill>
            </a:endParaRPr>
          </a:p>
        </p:txBody>
      </p:sp>
      <p:sp>
        <p:nvSpPr>
          <p:cNvPr id="4098" name="Rectangle 33"/>
          <p:cNvSpPr>
            <a:spLocks noGrp="1" noChangeArrowheads="1"/>
          </p:cNvSpPr>
          <p:nvPr>
            <p:ph type="title"/>
          </p:nvPr>
        </p:nvSpPr>
        <p:spPr/>
        <p:txBody>
          <a:bodyPr/>
          <a:lstStyle/>
          <a:p>
            <a:pPr eaLnBrk="1" hangingPunct="1"/>
            <a:r>
              <a:rPr lang="en-US" dirty="0"/>
              <a:t>Chapter 5 - Sections &amp; Objectives</a:t>
            </a:r>
          </a:p>
        </p:txBody>
      </p:sp>
    </p:spTree>
    <p:extLst>
      <p:ext uri="{BB962C8B-B14F-4D97-AF65-F5344CB8AC3E}">
        <p14:creationId xmlns:p14="http://schemas.microsoft.com/office/powerpoint/2010/main" val="233317887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smtClean="0"/>
              <a:t>Summary (Cont.)</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dirty="0"/>
              <a:t>A community of interest is a group of people who share a common interest or passion about a specific topic.</a:t>
            </a:r>
          </a:p>
          <a:p>
            <a:r>
              <a:rPr lang="en-US" dirty="0"/>
              <a:t>Cisco Learning Network is designed for people who wish to develop their skills in various Cisco technologies and pursue Cisco certification. </a:t>
            </a:r>
            <a:r>
              <a:rPr lang="en-US" dirty="0">
                <a:hlinkClick r:id="rId3"/>
              </a:rPr>
              <a:t>learningnetwork.cisco.com</a:t>
            </a:r>
            <a:endParaRPr lang="en-US" dirty="0"/>
          </a:p>
          <a:p>
            <a:r>
              <a:rPr lang="en-US" dirty="0" err="1"/>
              <a:t>DevNet</a:t>
            </a:r>
            <a:r>
              <a:rPr lang="en-US" dirty="0"/>
              <a:t> is a Developer Program from Cisco that consists of a website, an interactive developer community, coordinated developer tools, integrated discussion forums, and sandboxes. </a:t>
            </a:r>
            <a:r>
              <a:rPr lang="en-US" dirty="0">
                <a:hlinkClick r:id="rId4"/>
              </a:rPr>
              <a:t>developer.cisco.com</a:t>
            </a:r>
            <a:endParaRPr lang="en-US" dirty="0"/>
          </a:p>
          <a:p>
            <a:r>
              <a:rPr lang="en-US" dirty="0"/>
              <a:t>Certifications are achieved by passing an exam proctored by a certifying authority.</a:t>
            </a:r>
          </a:p>
          <a:p>
            <a:r>
              <a:rPr lang="en-US" dirty="0"/>
              <a:t>There are two basic types of certification available: vendor-specific and vendor-neutral.</a:t>
            </a:r>
          </a:p>
          <a:p>
            <a:r>
              <a:rPr lang="en-US" dirty="0"/>
              <a:t>To explore all of the different Cisco career certifications, visit the following website: </a:t>
            </a:r>
            <a:r>
              <a:rPr lang="en-US" dirty="0">
                <a:hlinkClick r:id="rId5"/>
              </a:rPr>
              <a:t>https://learningnetwork.cisco.com</a:t>
            </a:r>
            <a:r>
              <a:rPr lang="en-US" dirty="0"/>
              <a:t>.</a:t>
            </a:r>
          </a:p>
          <a:p>
            <a:r>
              <a:rPr lang="en-US" dirty="0"/>
              <a:t>Community college or university degrees can show that a person has gained a broad understanding in a field of study.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8286130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65727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5.1 Security in the Digitized World</a:t>
            </a:r>
          </a:p>
        </p:txBody>
      </p:sp>
    </p:spTree>
    <p:extLst>
      <p:ext uri="{BB962C8B-B14F-4D97-AF65-F5344CB8AC3E}">
        <p14:creationId xmlns:p14="http://schemas.microsoft.com/office/powerpoint/2010/main" val="32174602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87891" y="3779719"/>
            <a:ext cx="9100159" cy="3461381"/>
          </a:xfrm>
        </p:spPr>
        <p:txBody>
          <a:bodyPr/>
          <a:lstStyle/>
          <a:p>
            <a:r>
              <a:rPr lang="en-US" dirty="0"/>
              <a:t>The quantity, volume, variety, and immediacy of generated data has changed.</a:t>
            </a:r>
          </a:p>
          <a:p>
            <a:r>
              <a:rPr lang="en-US" dirty="0"/>
              <a:t>Personally identifiable information (PII) or sensitive personal information (SPI) is data relating to a living individual that can be used on its own or with other information to identify, contact, or locate a specific individual.</a:t>
            </a:r>
          </a:p>
          <a:p>
            <a:r>
              <a:rPr lang="en-US" dirty="0"/>
              <a:t>Informational data can also contain sensitive information concerning corporate secrets, new product patents, or national security.</a:t>
            </a:r>
          </a:p>
        </p:txBody>
      </p:sp>
      <p:sp>
        <p:nvSpPr>
          <p:cNvPr id="8194" name="Rectangle 2"/>
          <p:cNvSpPr>
            <a:spLocks noGrp="1" noChangeArrowheads="1"/>
          </p:cNvSpPr>
          <p:nvPr>
            <p:ph type="title"/>
          </p:nvPr>
        </p:nvSpPr>
        <p:spPr/>
        <p:txBody>
          <a:bodyPr/>
          <a:lstStyle/>
          <a:p>
            <a:r>
              <a:rPr lang="en-US" altLang="en-US" sz="1600" dirty="0"/>
              <a:t>Why is Security so Important?</a:t>
            </a:r>
            <a:r>
              <a:rPr lang="en-US" altLang="en-US" dirty="0"/>
              <a:t/>
            </a:r>
            <a:br>
              <a:rPr lang="en-US" altLang="en-US" dirty="0"/>
            </a:br>
            <a:r>
              <a:rPr lang="en-US" altLang="en-US" dirty="0"/>
              <a:t>Types of Data</a:t>
            </a:r>
          </a:p>
        </p:txBody>
      </p:sp>
      <p:pic>
        <p:nvPicPr>
          <p:cNvPr id="3" name="Picture 2" descr="Introduction to the Internet of Things - Mozilla Firefox">
            <a:extLst>
              <a:ext uri="{FF2B5EF4-FFF2-40B4-BE49-F238E27FC236}">
                <a16:creationId xmlns:a16="http://schemas.microsoft.com/office/drawing/2014/main" id="{EF7698B3-4F84-4F0E-92A4-3CB8BB2132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3975" y="1533930"/>
            <a:ext cx="4716050" cy="2194220"/>
          </a:xfrm>
          <a:prstGeom prst="rect">
            <a:avLst/>
          </a:prstGeom>
        </p:spPr>
      </p:pic>
    </p:spTree>
    <p:extLst>
      <p:ext uri="{BB962C8B-B14F-4D97-AF65-F5344CB8AC3E}">
        <p14:creationId xmlns:p14="http://schemas.microsoft.com/office/powerpoint/2010/main" val="132020893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920647" y="1126559"/>
            <a:ext cx="5047989" cy="4622105"/>
          </a:xfrm>
        </p:spPr>
        <p:txBody>
          <a:bodyPr/>
          <a:lstStyle/>
          <a:p>
            <a:r>
              <a:rPr lang="en-US" sz="1400" b="1" dirty="0"/>
              <a:t>The Good Guys</a:t>
            </a:r>
          </a:p>
          <a:p>
            <a:pPr lvl="1"/>
            <a:r>
              <a:rPr lang="en-US" dirty="0"/>
              <a:t>Legitimate companies that have an agreement in place to use the collected data about you.</a:t>
            </a:r>
          </a:p>
          <a:p>
            <a:pPr lvl="2"/>
            <a:r>
              <a:rPr lang="en-US" sz="1400" dirty="0"/>
              <a:t>We agree to this in “Terms and Conditions” or “Terms of Service and Agreements” </a:t>
            </a:r>
          </a:p>
          <a:p>
            <a:pPr lvl="1"/>
            <a:r>
              <a:rPr lang="en-US" dirty="0"/>
              <a:t>White hat hackers who test security to help protect data.</a:t>
            </a:r>
          </a:p>
          <a:p>
            <a:r>
              <a:rPr lang="en-US" sz="1400" b="1" dirty="0"/>
              <a:t>The Bad Guys</a:t>
            </a:r>
          </a:p>
          <a:p>
            <a:pPr lvl="1"/>
            <a:r>
              <a:rPr lang="en-US" dirty="0"/>
              <a:t>Black hat hackers, want access to collected data for many nefarious reasons:</a:t>
            </a:r>
          </a:p>
          <a:p>
            <a:pPr lvl="2"/>
            <a:r>
              <a:rPr lang="en-US" sz="1400" dirty="0"/>
              <a:t>To access user IDs and passwords to steal identities  </a:t>
            </a:r>
          </a:p>
          <a:p>
            <a:pPr lvl="2"/>
            <a:r>
              <a:rPr lang="en-US" sz="1400" dirty="0"/>
              <a:t>To access data to commit a crime.</a:t>
            </a:r>
          </a:p>
          <a:p>
            <a:pPr lvl="2"/>
            <a:r>
              <a:rPr lang="en-US" sz="1400" dirty="0"/>
              <a:t>To sell the information to a third party. </a:t>
            </a:r>
          </a:p>
          <a:p>
            <a:pPr lvl="2"/>
            <a:r>
              <a:rPr lang="en-US" sz="1400" dirty="0"/>
              <a:t>To modify the data or disable functionality on a device. </a:t>
            </a:r>
          </a:p>
          <a:p>
            <a:pPr lvl="2"/>
            <a:r>
              <a:rPr lang="en-US" sz="1400" dirty="0"/>
              <a:t>To disrupt or to damage the image of a legitimate company. </a:t>
            </a:r>
          </a:p>
          <a:p>
            <a:pPr lvl="2"/>
            <a:r>
              <a:rPr lang="en-US" sz="1400" dirty="0"/>
              <a:t>To create political unrest or to make a political statement</a:t>
            </a:r>
            <a:r>
              <a:rPr lang="en-US" dirty="0"/>
              <a:t>.</a:t>
            </a:r>
          </a:p>
          <a:p>
            <a:pPr lvl="3"/>
            <a:endParaRPr lang="en-US" dirty="0"/>
          </a:p>
        </p:txBody>
      </p:sp>
      <p:sp>
        <p:nvSpPr>
          <p:cNvPr id="8194" name="Rectangle 2"/>
          <p:cNvSpPr>
            <a:spLocks noGrp="1" noChangeArrowheads="1"/>
          </p:cNvSpPr>
          <p:nvPr>
            <p:ph type="title"/>
          </p:nvPr>
        </p:nvSpPr>
        <p:spPr/>
        <p:txBody>
          <a:bodyPr/>
          <a:lstStyle/>
          <a:p>
            <a:r>
              <a:rPr lang="en-US" altLang="en-US" sz="1600" dirty="0"/>
              <a:t>Why is Security so Important?</a:t>
            </a:r>
            <a:r>
              <a:rPr lang="en-US" altLang="en-US" dirty="0"/>
              <a:t/>
            </a:r>
            <a:br>
              <a:rPr lang="en-US" altLang="en-US" dirty="0"/>
            </a:br>
            <a:r>
              <a:rPr lang="en-US" altLang="en-US" dirty="0"/>
              <a:t>Who Wants our Data? </a:t>
            </a:r>
          </a:p>
        </p:txBody>
      </p:sp>
      <p:pic>
        <p:nvPicPr>
          <p:cNvPr id="4" name="Picture 3" descr="Introduction to the Internet of Things - Mozilla Firefox">
            <a:extLst>
              <a:ext uri="{FF2B5EF4-FFF2-40B4-BE49-F238E27FC236}">
                <a16:creationId xmlns:a16="http://schemas.microsoft.com/office/drawing/2014/main" id="{4CB1D459-5644-45C6-9539-D4460C85B8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998" y="1821755"/>
            <a:ext cx="3663863" cy="2550011"/>
          </a:xfrm>
          <a:prstGeom prst="rect">
            <a:avLst/>
          </a:prstGeom>
        </p:spPr>
      </p:pic>
    </p:spTree>
    <p:extLst>
      <p:ext uri="{BB962C8B-B14F-4D97-AF65-F5344CB8AC3E}">
        <p14:creationId xmlns:p14="http://schemas.microsoft.com/office/powerpoint/2010/main" val="106838904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50312" y="1756656"/>
            <a:ext cx="4133589" cy="3635016"/>
          </a:xfrm>
        </p:spPr>
        <p:txBody>
          <a:bodyPr/>
          <a:lstStyle/>
          <a:p>
            <a:r>
              <a:rPr lang="en-US" dirty="0"/>
              <a:t>Login credentials and other personal data for more than one Million Yahoo and Gmail accounts are reportedly being offered for sale on the dark web.</a:t>
            </a:r>
          </a:p>
          <a:p>
            <a:r>
              <a:rPr lang="en-US" dirty="0"/>
              <a:t>Cybercriminals penetrated Equifax (EFX), one of the largest credit bureaus, in July 2017 and stole the personal data of 145 million people</a:t>
            </a:r>
          </a:p>
          <a:p>
            <a:r>
              <a:rPr lang="en-US" dirty="0"/>
              <a:t>A breach of MyFitnessPal affected 150 million users. </a:t>
            </a:r>
          </a:p>
          <a:p>
            <a:r>
              <a:rPr lang="en-US" dirty="0"/>
              <a:t>Ransomware attackers stole 57 million drivers and rider accounts from Uber.</a:t>
            </a:r>
          </a:p>
        </p:txBody>
      </p:sp>
      <p:sp>
        <p:nvSpPr>
          <p:cNvPr id="8194" name="Rectangle 2"/>
          <p:cNvSpPr>
            <a:spLocks noGrp="1" noChangeArrowheads="1"/>
          </p:cNvSpPr>
          <p:nvPr>
            <p:ph type="title"/>
          </p:nvPr>
        </p:nvSpPr>
        <p:spPr/>
        <p:txBody>
          <a:bodyPr/>
          <a:lstStyle/>
          <a:p>
            <a:r>
              <a:rPr lang="en-US" altLang="en-US" sz="1600" dirty="0"/>
              <a:t>Why is Security so Important?</a:t>
            </a:r>
            <a:r>
              <a:rPr lang="en-US" altLang="en-US" dirty="0"/>
              <a:t/>
            </a:r>
            <a:br>
              <a:rPr lang="en-US" altLang="en-US" dirty="0"/>
            </a:br>
            <a:r>
              <a:rPr lang="en-US" altLang="en-US" dirty="0"/>
              <a:t>Data in the Wrong Hands</a:t>
            </a:r>
          </a:p>
        </p:txBody>
      </p:sp>
      <p:pic>
        <p:nvPicPr>
          <p:cNvPr id="3" name="Picture 2" descr="Introduction to the Internet of Things - Mozilla Firefox">
            <a:extLst>
              <a:ext uri="{FF2B5EF4-FFF2-40B4-BE49-F238E27FC236}">
                <a16:creationId xmlns:a16="http://schemas.microsoft.com/office/drawing/2014/main" id="{1C742712-DE68-49C0-8597-EFAD2F4A80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71166" y="1969619"/>
            <a:ext cx="4674692" cy="2582809"/>
          </a:xfrm>
          <a:prstGeom prst="rect">
            <a:avLst/>
          </a:prstGeom>
        </p:spPr>
      </p:pic>
    </p:spTree>
    <p:extLst>
      <p:ext uri="{BB962C8B-B14F-4D97-AF65-F5344CB8AC3E}">
        <p14:creationId xmlns:p14="http://schemas.microsoft.com/office/powerpoint/2010/main" val="399763132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Why is Security so Important?</a:t>
            </a:r>
            <a:r>
              <a:rPr lang="en-US" altLang="en-US" dirty="0"/>
              <a:t/>
            </a:r>
            <a:br>
              <a:rPr lang="en-US" altLang="en-US" dirty="0"/>
            </a:br>
            <a:r>
              <a:rPr lang="en-US" altLang="en-US" dirty="0"/>
              <a:t>Security Best Practices</a:t>
            </a:r>
          </a:p>
        </p:txBody>
      </p:sp>
      <p:pic>
        <p:nvPicPr>
          <p:cNvPr id="4" name="Picture 3" descr="Introduction to the Internet of Things - Mozilla Firefox">
            <a:extLst>
              <a:ext uri="{FF2B5EF4-FFF2-40B4-BE49-F238E27FC236}">
                <a16:creationId xmlns:a16="http://schemas.microsoft.com/office/drawing/2014/main" id="{28BB3035-78B0-4B2E-A921-4A8DCBD06B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2322" y="1859959"/>
            <a:ext cx="7367382" cy="3541444"/>
          </a:xfrm>
          <a:prstGeom prst="rect">
            <a:avLst/>
          </a:prstGeom>
        </p:spPr>
      </p:pic>
    </p:spTree>
    <p:extLst>
      <p:ext uri="{BB962C8B-B14F-4D97-AF65-F5344CB8AC3E}">
        <p14:creationId xmlns:p14="http://schemas.microsoft.com/office/powerpoint/2010/main" val="318536864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11676</TotalTime>
  <Words>3103</Words>
  <Application>Microsoft Office PowerPoint</Application>
  <PresentationFormat>On-screen Show (4:3)</PresentationFormat>
  <Paragraphs>374</Paragraphs>
  <Slides>41</Slides>
  <Notes>39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MS PGothic</vt:lpstr>
      <vt:lpstr>MS PGothic</vt:lpstr>
      <vt:lpstr>Arial</vt:lpstr>
      <vt:lpstr>Calibri</vt:lpstr>
      <vt:lpstr>CiscoSans</vt:lpstr>
      <vt:lpstr>CiscoSans ExtraLight</vt:lpstr>
      <vt:lpstr>CiscoSans Thin</vt:lpstr>
      <vt:lpstr>Helvetica</vt:lpstr>
      <vt:lpstr>Times New Roman</vt:lpstr>
      <vt:lpstr>Verdana</vt:lpstr>
      <vt:lpstr>Wingdings</vt:lpstr>
      <vt:lpstr>Office Theme</vt:lpstr>
      <vt:lpstr>Default Theme</vt:lpstr>
      <vt:lpstr>1_Default Theme</vt:lpstr>
      <vt:lpstr>Chapter 4: Everything Needs to be Secured</vt:lpstr>
      <vt:lpstr>Ghi chú về bản quyền</vt:lpstr>
      <vt:lpstr>Chapter 5: Everything Needs to be Secured</vt:lpstr>
      <vt:lpstr>Chapter 5 - Sections &amp; Objectives</vt:lpstr>
      <vt:lpstr>5.1 Security in the Digitized World</vt:lpstr>
      <vt:lpstr>Why is Security so Important? Types of Data</vt:lpstr>
      <vt:lpstr>Why is Security so Important? Who Wants our Data? </vt:lpstr>
      <vt:lpstr>Why is Security so Important? Data in the Wrong Hands</vt:lpstr>
      <vt:lpstr>Why is Security so Important? Security Best Practices</vt:lpstr>
      <vt:lpstr>Protecting the Corporate World Physical Security</vt:lpstr>
      <vt:lpstr>Protecting the Corporate World Challenges of Securing IoT Devices</vt:lpstr>
      <vt:lpstr>Protecting the Corporate World Safe Wi-Fi Usage</vt:lpstr>
      <vt:lpstr>Protecting the Corporate World Protecting Devices</vt:lpstr>
      <vt:lpstr>Securing Personal Data and Devices Smart Homes</vt:lpstr>
      <vt:lpstr>Securing Personal Data and Devices Public Hotspots</vt:lpstr>
      <vt:lpstr>Securing Personal Data and Devices Setting up a VPN on Smartphones</vt:lpstr>
      <vt:lpstr>Securing Personal Data and Devices Lab - Discover Your Own Risky Online Behavior</vt:lpstr>
      <vt:lpstr>5.2 Chapter Summary</vt:lpstr>
      <vt:lpstr>Chapter Summary Summary</vt:lpstr>
      <vt:lpstr>Chapter Summary Summary (Cont.)</vt:lpstr>
      <vt:lpstr>Chapter Summary Summary (Cont.)</vt:lpstr>
      <vt:lpstr>PowerPoint Presentation</vt:lpstr>
      <vt:lpstr>Chapter 6: Educational and Business Opportunities</vt:lpstr>
      <vt:lpstr>Chapter 6 - Sections &amp; Objectives</vt:lpstr>
      <vt:lpstr>6.1 Where Can I Go from Here?</vt:lpstr>
      <vt:lpstr>Challenges and Opportunities in the Digital World Become an Informed Consumer</vt:lpstr>
      <vt:lpstr>Challenges and Opportunities in the Digital World Challenges in the Digitized World</vt:lpstr>
      <vt:lpstr>Challenges and Opportunities in the Digital World The Evolving Job Market</vt:lpstr>
      <vt:lpstr>Challenges and Opportunities in the Digital World The Evolving Job Market (Cont.)</vt:lpstr>
      <vt:lpstr>Challenges and Opportunities in the Digital World Entrepreneurs needed!</vt:lpstr>
      <vt:lpstr>Challenges and Opportunities in the Digital World Lifelong Learning</vt:lpstr>
      <vt:lpstr>Educational and Professional Opportunities Cisco Networking Academy</vt:lpstr>
      <vt:lpstr>Educational and Professional Opportunities Networking Academy Curriculum</vt:lpstr>
      <vt:lpstr>Educational and Professional Opportunities Communities of Interest</vt:lpstr>
      <vt:lpstr>Educational and Professional Opportunities Industry Certifications</vt:lpstr>
      <vt:lpstr>Educational and Professional Opportunities Additional Learning Resources</vt:lpstr>
      <vt:lpstr>6.2 Chapter Summary</vt:lpstr>
      <vt:lpstr>Chapter Summary Summary</vt:lpstr>
      <vt:lpstr>Chapter Summary Summary (Cont.)</vt:lpstr>
      <vt:lpstr>Chapter Summary Summary (Cont.)</vt:lpstr>
      <vt:lpstr>PowerPoint Presentation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Tin</cp:lastModifiedBy>
  <cp:revision>261</cp:revision>
  <cp:lastPrinted>2001-06-14T13:58:17Z</cp:lastPrinted>
  <dcterms:created xsi:type="dcterms:W3CDTF">2011-01-13T23:43:38Z</dcterms:created>
  <dcterms:modified xsi:type="dcterms:W3CDTF">2020-09-02T17:10:58Z</dcterms:modified>
</cp:coreProperties>
</file>